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99" r:id="rId3"/>
    <p:sldId id="260" r:id="rId4"/>
    <p:sldId id="262" r:id="rId5"/>
    <p:sldId id="263" r:id="rId6"/>
    <p:sldId id="264" r:id="rId7"/>
    <p:sldId id="341" r:id="rId8"/>
    <p:sldId id="266" r:id="rId9"/>
    <p:sldId id="271" r:id="rId10"/>
    <p:sldId id="267" r:id="rId11"/>
    <p:sldId id="268" r:id="rId12"/>
    <p:sldId id="269" r:id="rId13"/>
    <p:sldId id="270" r:id="rId14"/>
    <p:sldId id="273" r:id="rId15"/>
    <p:sldId id="274" r:id="rId16"/>
    <p:sldId id="265" r:id="rId17"/>
    <p:sldId id="322" r:id="rId18"/>
    <p:sldId id="323" r:id="rId19"/>
    <p:sldId id="324" r:id="rId20"/>
    <p:sldId id="325" r:id="rId21"/>
    <p:sldId id="277" r:id="rId22"/>
    <p:sldId id="332" r:id="rId23"/>
    <p:sldId id="282" r:id="rId24"/>
    <p:sldId id="317" r:id="rId25"/>
    <p:sldId id="318" r:id="rId26"/>
    <p:sldId id="321" r:id="rId27"/>
    <p:sldId id="337" r:id="rId28"/>
    <p:sldId id="338" r:id="rId29"/>
    <p:sldId id="339" r:id="rId30"/>
    <p:sldId id="340" r:id="rId31"/>
  </p:sldIdLst>
  <p:sldSz cx="24384000" cy="13716000"/>
  <p:notesSz cx="6858000" cy="9144000"/>
  <p:defaultTextStyle>
    <a:def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2438400" rtl="0"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panose="02000503000000020004"/>
      </a:defRPr>
    </a:lvl1pPr>
    <a:lvl2pPr marL="0" marR="0" indent="0" algn="l" defTabSz="2438400" rtl="0"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panose="02000503000000020004"/>
      </a:defRPr>
    </a:lvl2pPr>
    <a:lvl3pPr marL="0" marR="0" indent="0" algn="l" defTabSz="2438400" rtl="0"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panose="02000503000000020004"/>
      </a:defRPr>
    </a:lvl3pPr>
    <a:lvl4pPr marL="0" marR="0" indent="0" algn="l" defTabSz="2438400" rtl="0"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panose="02000503000000020004"/>
      </a:defRPr>
    </a:lvl4pPr>
    <a:lvl5pPr marL="0" marR="0" indent="0" algn="l" defTabSz="2438400" rtl="0"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panose="02000503000000020004"/>
      </a:defRPr>
    </a:lvl5pPr>
    <a:lvl6pPr marL="0" marR="0" indent="0" algn="l" defTabSz="2438400" rtl="0"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panose="02000503000000020004"/>
      </a:defRPr>
    </a:lvl6pPr>
    <a:lvl7pPr marL="0" marR="0" indent="0" algn="l" defTabSz="2438400" rtl="0"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panose="02000503000000020004"/>
      </a:defRPr>
    </a:lvl7pPr>
    <a:lvl8pPr marL="0" marR="0" indent="0" algn="l" defTabSz="2438400" rtl="0"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panose="02000503000000020004"/>
      </a:defRPr>
    </a:lvl8pPr>
    <a:lvl9pPr marL="0" marR="0" indent="0" algn="l" defTabSz="2438400" rtl="0"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panose="02000503000000020004"/>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m Duran" initials="CD" lastIdx="24" clrIdx="0"/>
  <p:cmAuthor id="1" name="钱鹏涛" initials="O" lastIdx="1" clrIdx="0"/>
  <p:cmAuthor id="2" name="Administrator" initials="A" lastIdx="1" clrIdx="1"/>
  <p:cmAuthor id="3" name="kuncai.liu" initials="k" lastIdx="1" clrIdx="2"/>
  <p:cmAuthor id="4" name="zhang li" initials="zl" lastIdx="5" clrIdx="2"/>
  <p:cmAuthor id="5" name="钱 强" initials="钱" lastIdx="1" clrIdx="3"/>
  <p:cmAuthor id="6" name="bin.lv" initials="b"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C3C2611-4C71-4FC5-86AE-919BDF0F9419}" styleName="">
    <a:wholeTbl>
      <a:tcTxStyle>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Style>
        <a:tcBdr/>
        <a:fill>
          <a:solidFill>
            <a:srgbClr val="E3E5E8"/>
          </a:solidFill>
        </a:fill>
      </a:tcStyle>
    </a:band2H>
    <a:firstCol>
      <a:tcTxStyle b="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Ref idx="major">
          <a:srgbClr val="000000"/>
        </a:fontRef>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29" y="-4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xfrm>
            <a:off x="1143000" y="685800"/>
            <a:ext cx="4572000" cy="3429000"/>
          </a:xfrm>
          <a:prstGeom prst="rect">
            <a:avLst/>
          </a:prstGeom>
        </p:spPr>
        <p:txBody>
          <a:bodyPr/>
          <a:lstStyle/>
          <a:p>
            <a:endParaRPr/>
          </a:p>
        </p:txBody>
      </p:sp>
      <p:sp>
        <p:nvSpPr>
          <p:cNvPr id="277" name="Shape 27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panose="02000503000000020004"/>
      </a:defRPr>
    </a:lvl1pPr>
    <a:lvl2pPr indent="228600" defTabSz="457200" latinLnBrk="0">
      <a:lnSpc>
        <a:spcPct val="118000"/>
      </a:lnSpc>
      <a:defRPr sz="2200">
        <a:latin typeface="+mn-lt"/>
        <a:ea typeface="+mn-ea"/>
        <a:cs typeface="+mn-cs"/>
        <a:sym typeface="Helvetica Neue" panose="02000503000000020004"/>
      </a:defRPr>
    </a:lvl2pPr>
    <a:lvl3pPr indent="457200" defTabSz="457200" latinLnBrk="0">
      <a:lnSpc>
        <a:spcPct val="118000"/>
      </a:lnSpc>
      <a:defRPr sz="2200">
        <a:latin typeface="+mn-lt"/>
        <a:ea typeface="+mn-ea"/>
        <a:cs typeface="+mn-cs"/>
        <a:sym typeface="Helvetica Neue" panose="02000503000000020004"/>
      </a:defRPr>
    </a:lvl3pPr>
    <a:lvl4pPr indent="685800" defTabSz="457200" latinLnBrk="0">
      <a:lnSpc>
        <a:spcPct val="118000"/>
      </a:lnSpc>
      <a:defRPr sz="2200">
        <a:latin typeface="+mn-lt"/>
        <a:ea typeface="+mn-ea"/>
        <a:cs typeface="+mn-cs"/>
        <a:sym typeface="Helvetica Neue" panose="02000503000000020004"/>
      </a:defRPr>
    </a:lvl4pPr>
    <a:lvl5pPr indent="914400" defTabSz="457200" latinLnBrk="0">
      <a:lnSpc>
        <a:spcPct val="118000"/>
      </a:lnSpc>
      <a:defRPr sz="2200">
        <a:latin typeface="+mn-lt"/>
        <a:ea typeface="+mn-ea"/>
        <a:cs typeface="+mn-cs"/>
        <a:sym typeface="Helvetica Neue" panose="02000503000000020004"/>
      </a:defRPr>
    </a:lvl5pPr>
    <a:lvl6pPr indent="1143000" defTabSz="457200" latinLnBrk="0">
      <a:lnSpc>
        <a:spcPct val="118000"/>
      </a:lnSpc>
      <a:defRPr sz="2200">
        <a:latin typeface="+mn-lt"/>
        <a:ea typeface="+mn-ea"/>
        <a:cs typeface="+mn-cs"/>
        <a:sym typeface="Helvetica Neue" panose="02000503000000020004"/>
      </a:defRPr>
    </a:lvl6pPr>
    <a:lvl7pPr indent="1371600" defTabSz="457200" latinLnBrk="0">
      <a:lnSpc>
        <a:spcPct val="118000"/>
      </a:lnSpc>
      <a:defRPr sz="2200">
        <a:latin typeface="+mn-lt"/>
        <a:ea typeface="+mn-ea"/>
        <a:cs typeface="+mn-cs"/>
        <a:sym typeface="Helvetica Neue" panose="02000503000000020004"/>
      </a:defRPr>
    </a:lvl7pPr>
    <a:lvl8pPr indent="1600200" defTabSz="457200" latinLnBrk="0">
      <a:lnSpc>
        <a:spcPct val="118000"/>
      </a:lnSpc>
      <a:defRPr sz="2200">
        <a:latin typeface="+mn-lt"/>
        <a:ea typeface="+mn-ea"/>
        <a:cs typeface="+mn-cs"/>
        <a:sym typeface="Helvetica Neue" panose="02000503000000020004"/>
      </a:defRPr>
    </a:lvl8pPr>
    <a:lvl9pPr indent="1828800" defTabSz="457200" latinLnBrk="0">
      <a:lnSpc>
        <a:spcPct val="118000"/>
      </a:lnSpc>
      <a:defRPr sz="2200">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
    <p:spTree>
      <p:nvGrpSpPr>
        <p:cNvPr id="1" name=""/>
        <p:cNvGrpSpPr/>
        <p:nvPr/>
      </p:nvGrpSpPr>
      <p:grpSpPr>
        <a:xfrm>
          <a:off x="0" y="0"/>
          <a:ext cx="0" cy="0"/>
          <a:chOff x="0" y="0"/>
          <a:chExt cx="0" cy="0"/>
        </a:xfrm>
      </p:grpSpPr>
      <p:sp>
        <p:nvSpPr>
          <p:cNvPr id="11" name="正文级别 1…"/>
          <p:cNvSpPr txBox="1">
            <a:spLocks noGrp="1"/>
          </p:cNvSpPr>
          <p:nvPr>
            <p:ph type="body" sz="quarter" idx="1" hasCustomPrompt="1"/>
          </p:nvPr>
        </p:nvSpPr>
        <p:spPr>
          <a:xfrm>
            <a:off x="1201340" y="11859862"/>
            <a:ext cx="21971005" cy="636981"/>
          </a:xfrm>
          <a:prstGeom prst="rect">
            <a:avLst/>
          </a:prstGeom>
        </p:spPr>
        <p:txBody>
          <a:bodyPr lIns="45718" tIns="45718" rIns="45718" bIns="45718" numCol="1" spcCol="38100"/>
          <a:lstStyle>
            <a:lvl1pPr marL="0" indent="0" defTabSz="701675">
              <a:spcBef>
                <a:spcPts val="0"/>
              </a:spcBef>
              <a:buSzTx/>
              <a:buNone/>
              <a:defRPr sz="3000" b="1"/>
            </a:lvl1pPr>
            <a:lvl2pPr marL="990600" indent="-381000" defTabSz="701675">
              <a:spcBef>
                <a:spcPts val="0"/>
              </a:spcBef>
              <a:defRPr sz="3000" b="1"/>
            </a:lvl2pPr>
            <a:lvl3pPr marL="1600200" indent="-381000" defTabSz="701675">
              <a:spcBef>
                <a:spcPts val="0"/>
              </a:spcBef>
              <a:defRPr sz="3000" b="1"/>
            </a:lvl3pPr>
            <a:lvl4pPr marL="2209800" indent="-381000" defTabSz="701675">
              <a:spcBef>
                <a:spcPts val="0"/>
              </a:spcBef>
              <a:defRPr sz="3000" b="1"/>
            </a:lvl4pPr>
            <a:lvl5pPr marL="2819400" indent="-381000" defTabSz="701675">
              <a:spcBef>
                <a:spcPts val="0"/>
              </a:spcBef>
              <a:defRPr sz="3000" b="1"/>
            </a:lvl5pPr>
          </a:lstStyle>
          <a:p>
            <a:r>
              <a:t>作者和日期</a:t>
            </a:r>
          </a:p>
          <a:p>
            <a:pPr lvl="1"/>
            <a:endParaRPr/>
          </a:p>
          <a:p>
            <a:pPr lvl="2"/>
            <a:endParaRPr/>
          </a:p>
          <a:p>
            <a:pPr lvl="3"/>
            <a:endParaRPr/>
          </a:p>
          <a:p>
            <a:pPr lvl="4"/>
            <a:endParaRPr/>
          </a:p>
        </p:txBody>
      </p:sp>
      <p:sp>
        <p:nvSpPr>
          <p:cNvPr id="12" name="演示文稿标题"/>
          <p:cNvSpPr txBox="1">
            <a:spLocks noGrp="1"/>
          </p:cNvSpPr>
          <p:nvPr>
            <p:ph type="title" hasCustomPrompt="1"/>
          </p:nvPr>
        </p:nvSpPr>
        <p:spPr>
          <a:xfrm>
            <a:off x="1206496" y="2574991"/>
            <a:ext cx="21971005" cy="4648203"/>
          </a:xfrm>
          <a:prstGeom prst="rect">
            <a:avLst/>
          </a:prstGeom>
        </p:spPr>
        <p:txBody>
          <a:bodyPr anchor="b"/>
          <a:lstStyle>
            <a:lvl1pPr>
              <a:defRPr sz="11600" spc="-232"/>
            </a:lvl1pPr>
          </a:lstStyle>
          <a:p>
            <a:r>
              <a:t>演示文稿标题</a:t>
            </a:r>
          </a:p>
        </p:txBody>
      </p:sp>
      <p:sp>
        <p:nvSpPr>
          <p:cNvPr id="13" name="正文级别 1…"/>
          <p:cNvSpPr txBox="1">
            <a:spLocks noGrp="1"/>
          </p:cNvSpPr>
          <p:nvPr>
            <p:ph type="body" sz="quarter" idx="21" hasCustomPrompt="1"/>
          </p:nvPr>
        </p:nvSpPr>
        <p:spPr>
          <a:xfrm>
            <a:off x="1201342" y="7223190"/>
            <a:ext cx="21971002" cy="1905003"/>
          </a:xfrm>
          <a:prstGeom prst="rect">
            <a:avLst/>
          </a:prstGeom>
        </p:spPr>
        <p:txBody>
          <a:bodyPr numCol="1" spcCol="38100"/>
          <a:lstStyle>
            <a:lvl1pPr marL="0" indent="0" defTabSz="825500">
              <a:spcBef>
                <a:spcPts val="0"/>
              </a:spcBef>
              <a:buSzTx/>
              <a:buNone/>
              <a:defRPr sz="5500" b="1"/>
            </a:lvl1pPr>
          </a:lstStyle>
          <a:p>
            <a:r>
              <a:t>演示文稿副标题</a:t>
            </a:r>
          </a:p>
        </p:txBody>
      </p:sp>
      <p:sp>
        <p:nvSpPr>
          <p:cNvPr id="1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99" name="幻灯片标题"/>
          <p:cNvSpPr txBox="1">
            <a:spLocks noGrp="1"/>
          </p:cNvSpPr>
          <p:nvPr>
            <p:ph type="title" hasCustomPrompt="1"/>
          </p:nvPr>
        </p:nvSpPr>
        <p:spPr>
          <a:xfrm>
            <a:off x="1206500" y="1079500"/>
            <a:ext cx="21971000" cy="1434951"/>
          </a:xfrm>
          <a:prstGeom prst="rect">
            <a:avLst/>
          </a:prstGeom>
        </p:spPr>
        <p:txBody>
          <a:bodyPr/>
          <a:lstStyle/>
          <a:p>
            <a:r>
              <a:t>幻灯片标题</a:t>
            </a:r>
          </a:p>
        </p:txBody>
      </p:sp>
      <p:sp>
        <p:nvSpPr>
          <p:cNvPr id="100" name="正文级别 1…"/>
          <p:cNvSpPr txBox="1">
            <a:spLocks noGrp="1"/>
          </p:cNvSpPr>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726440">
              <a:spcBef>
                <a:spcPts val="0"/>
              </a:spcBef>
              <a:buSzTx/>
              <a:buNone/>
              <a:defRPr b="1"/>
            </a:lvl1pPr>
            <a:lvl2pPr defTabSz="726440">
              <a:spcBef>
                <a:spcPts val="0"/>
              </a:spcBef>
              <a:defRPr b="1"/>
            </a:lvl2pPr>
            <a:lvl3pPr defTabSz="726440">
              <a:spcBef>
                <a:spcPts val="0"/>
              </a:spcBef>
              <a:defRPr b="1"/>
            </a:lvl3pPr>
            <a:lvl4pPr defTabSz="726440">
              <a:spcBef>
                <a:spcPts val="0"/>
              </a:spcBef>
              <a:defRPr b="1"/>
            </a:lvl4pPr>
            <a:lvl5pPr defTabSz="726440">
              <a:spcBef>
                <a:spcPts val="0"/>
              </a:spcBef>
              <a:defRPr b="1"/>
            </a:lvl5pPr>
          </a:lstStyle>
          <a:p>
            <a:r>
              <a:t>幻灯片副标题</a:t>
            </a:r>
          </a:p>
          <a:p>
            <a:pPr lvl="1"/>
            <a:endParaRPr/>
          </a:p>
          <a:p>
            <a:pPr lvl="2"/>
            <a:endParaRPr/>
          </a:p>
          <a:p>
            <a:pPr lvl="3"/>
            <a:endParaRPr/>
          </a:p>
          <a:p>
            <a:pPr lvl="4"/>
            <a:endParaRPr/>
          </a:p>
        </p:txBody>
      </p:sp>
      <p:sp>
        <p:nvSpPr>
          <p:cNvPr id="10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108" name="议程标题"/>
          <p:cNvSpPr txBox="1">
            <a:spLocks noGrp="1"/>
          </p:cNvSpPr>
          <p:nvPr>
            <p:ph type="title" hasCustomPrompt="1"/>
          </p:nvPr>
        </p:nvSpPr>
        <p:spPr>
          <a:xfrm>
            <a:off x="1206500" y="1079500"/>
            <a:ext cx="21971000" cy="1435100"/>
          </a:xfrm>
          <a:prstGeom prst="rect">
            <a:avLst/>
          </a:prstGeom>
        </p:spPr>
        <p:txBody>
          <a:bodyPr/>
          <a:lstStyle/>
          <a:p>
            <a:r>
              <a:t>议程标题</a:t>
            </a:r>
          </a:p>
        </p:txBody>
      </p:sp>
      <p:sp>
        <p:nvSpPr>
          <p:cNvPr id="109" name="正文级别 1…"/>
          <p:cNvSpPr txBox="1">
            <a:spLocks noGrp="1"/>
          </p:cNvSpPr>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726440">
              <a:spcBef>
                <a:spcPts val="0"/>
              </a:spcBef>
              <a:buSzTx/>
              <a:buNone/>
              <a:defRPr b="1"/>
            </a:lvl1pPr>
            <a:lvl2pPr defTabSz="726440">
              <a:spcBef>
                <a:spcPts val="0"/>
              </a:spcBef>
              <a:defRPr b="1"/>
            </a:lvl2pPr>
            <a:lvl3pPr defTabSz="726440">
              <a:spcBef>
                <a:spcPts val="0"/>
              </a:spcBef>
              <a:defRPr b="1"/>
            </a:lvl3pPr>
            <a:lvl4pPr defTabSz="726440">
              <a:spcBef>
                <a:spcPts val="0"/>
              </a:spcBef>
              <a:defRPr b="1"/>
            </a:lvl4pPr>
            <a:lvl5pPr defTabSz="726440">
              <a:spcBef>
                <a:spcPts val="0"/>
              </a:spcBef>
              <a:defRPr b="1"/>
            </a:lvl5pPr>
          </a:lstStyle>
          <a:p>
            <a:r>
              <a:t>议程副标题</a:t>
            </a:r>
          </a:p>
          <a:p>
            <a:pPr lvl="1"/>
            <a:endParaRPr/>
          </a:p>
          <a:p>
            <a:pPr lvl="2"/>
            <a:endParaRPr/>
          </a:p>
          <a:p>
            <a:pPr lvl="3"/>
            <a:endParaRPr/>
          </a:p>
          <a:p>
            <a:pPr lvl="4"/>
            <a:endParaRPr/>
          </a:p>
        </p:txBody>
      </p:sp>
      <p:sp>
        <p:nvSpPr>
          <p:cNvPr id="110" name="正文级别 1…"/>
          <p:cNvSpPr txBox="1">
            <a:spLocks noGrp="1"/>
          </p:cNvSpPr>
          <p:nvPr>
            <p:ph type="body" idx="21" hasCustomPrompt="1"/>
          </p:nvPr>
        </p:nvSpPr>
        <p:spPr>
          <a:prstGeom prst="rect">
            <a:avLst/>
          </a:prstGeom>
        </p:spPr>
        <p:txBody>
          <a:bodyPr numCol="1" spcCol="38100"/>
          <a:lstStyle>
            <a:lvl1pPr marL="0" indent="0" defTabSz="825500">
              <a:spcBef>
                <a:spcPts val="1800"/>
              </a:spcBef>
              <a:buSzTx/>
              <a:buNone/>
              <a:defRPr sz="5500" spc="-99"/>
            </a:lvl1pPr>
          </a:lstStyle>
          <a:p>
            <a:r>
              <a:t>议程主题</a:t>
            </a:r>
          </a:p>
        </p:txBody>
      </p:sp>
      <p:sp>
        <p:nvSpPr>
          <p:cNvPr id="11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118" name="正文级别 1…"/>
          <p:cNvSpPr txBox="1">
            <a:spLocks noGrp="1"/>
          </p:cNvSpPr>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1pPr>
            <a:lvl2pPr marL="0" indent="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2pPr>
            <a:lvl3pPr marL="0" indent="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3pPr>
            <a:lvl4pPr marL="0" indent="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4pPr>
            <a:lvl5pPr marL="0" indent="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说明</a:t>
            </a:r>
          </a:p>
          <a:p>
            <a:pPr lvl="1"/>
            <a:endParaRPr/>
          </a:p>
          <a:p>
            <a:pPr lvl="2"/>
            <a:endParaRPr/>
          </a:p>
          <a:p>
            <a:pPr lvl="3"/>
            <a:endParaRPr/>
          </a:p>
          <a:p>
            <a:pPr lvl="4"/>
            <a:endParaRPr/>
          </a:p>
        </p:txBody>
      </p:sp>
      <p:sp>
        <p:nvSpPr>
          <p:cNvPr id="11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26" name="正文级别 1…"/>
          <p:cNvSpPr txBox="1">
            <a:spLocks noGrp="1"/>
          </p:cNvSpPr>
          <p:nvPr>
            <p:ph type="body" idx="1" hasCustomPrompt="1"/>
          </p:nvPr>
        </p:nvSpPr>
        <p:spPr>
          <a:xfrm>
            <a:off x="1206500" y="1075925"/>
            <a:ext cx="21971000" cy="7241587"/>
          </a:xfrm>
          <a:prstGeom prst="rect">
            <a:avLst/>
          </a:prstGeom>
        </p:spPr>
        <p:txBody>
          <a:bodyPr numCol="1" spcCol="38100" anchor="b"/>
          <a:lstStyle>
            <a:lvl1pPr marL="0" indent="0" algn="ctr">
              <a:lnSpc>
                <a:spcPct val="80000"/>
              </a:lnSpc>
              <a:spcBef>
                <a:spcPts val="0"/>
              </a:spcBef>
              <a:buSzTx/>
              <a:buNone/>
              <a:defRPr sz="25000" b="1" spc="-250"/>
            </a:lvl1pPr>
            <a:lvl2pPr marL="0" indent="0" algn="ctr">
              <a:lnSpc>
                <a:spcPct val="80000"/>
              </a:lnSpc>
              <a:spcBef>
                <a:spcPts val="0"/>
              </a:spcBef>
              <a:buSzTx/>
              <a:buNone/>
              <a:defRPr sz="25000" b="1" spc="-250"/>
            </a:lvl2pPr>
            <a:lvl3pPr marL="0" indent="0" algn="ctr">
              <a:lnSpc>
                <a:spcPct val="80000"/>
              </a:lnSpc>
              <a:spcBef>
                <a:spcPts val="0"/>
              </a:spcBef>
              <a:buSzTx/>
              <a:buNone/>
              <a:defRPr sz="25000" b="1" spc="-250"/>
            </a:lvl3pPr>
            <a:lvl4pPr marL="0" indent="0" algn="ctr">
              <a:lnSpc>
                <a:spcPct val="80000"/>
              </a:lnSpc>
              <a:spcBef>
                <a:spcPts val="0"/>
              </a:spcBef>
              <a:buSzTx/>
              <a:buNone/>
              <a:defRPr sz="25000" b="1" spc="-250"/>
            </a:lvl4pPr>
            <a:lvl5pPr marL="0" indent="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27" name="事实信息"/>
          <p:cNvSpPr txBox="1">
            <a:spLocks noGrp="1"/>
          </p:cNvSpPr>
          <p:nvPr>
            <p:ph type="body" sz="quarter" idx="21" hasCustomPrompt="1"/>
          </p:nvPr>
        </p:nvSpPr>
        <p:spPr>
          <a:xfrm>
            <a:off x="1206500" y="8262180"/>
            <a:ext cx="21971000" cy="934780"/>
          </a:xfrm>
          <a:prstGeom prst="rect">
            <a:avLst/>
          </a:prstGeom>
        </p:spPr>
        <p:txBody>
          <a:bodyPr lIns="45718" tIns="45718" rIns="45718" bIns="45718" numCol="1" spcCol="38100"/>
          <a:lstStyle>
            <a:lvl1pPr marL="0" indent="0" algn="ctr" defTabSz="726440">
              <a:spcBef>
                <a:spcPts val="0"/>
              </a:spcBef>
              <a:buSzTx/>
              <a:buNone/>
              <a:defRPr b="1"/>
            </a:lvl1pPr>
          </a:lstStyle>
          <a:p>
            <a:r>
              <a:t>事实信息</a:t>
            </a:r>
          </a:p>
        </p:txBody>
      </p:sp>
      <p:sp>
        <p:nvSpPr>
          <p:cNvPr id="12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35" name="正文级别 1…"/>
          <p:cNvSpPr txBox="1">
            <a:spLocks noGrp="1"/>
          </p:cNvSpPr>
          <p:nvPr>
            <p:ph type="body" sz="quarter" idx="1" hasCustomPrompt="1"/>
          </p:nvPr>
        </p:nvSpPr>
        <p:spPr>
          <a:xfrm>
            <a:off x="2430023" y="10675453"/>
            <a:ext cx="20200055" cy="636981"/>
          </a:xfrm>
          <a:prstGeom prst="rect">
            <a:avLst/>
          </a:prstGeom>
        </p:spPr>
        <p:txBody>
          <a:bodyPr lIns="45718" tIns="45718" rIns="45718" bIns="45718" numCol="1" spcCol="38100"/>
          <a:lstStyle>
            <a:lvl1pPr marL="0" indent="0" defTabSz="701675">
              <a:spcBef>
                <a:spcPts val="0"/>
              </a:spcBef>
              <a:buSzTx/>
              <a:buNone/>
              <a:defRPr sz="3000" b="1"/>
            </a:lvl1pPr>
            <a:lvl2pPr marL="990600" indent="-381000" defTabSz="701675">
              <a:spcBef>
                <a:spcPts val="0"/>
              </a:spcBef>
              <a:defRPr sz="3000" b="1"/>
            </a:lvl2pPr>
            <a:lvl3pPr marL="1600200" indent="-381000" defTabSz="701675">
              <a:spcBef>
                <a:spcPts val="0"/>
              </a:spcBef>
              <a:defRPr sz="3000" b="1"/>
            </a:lvl3pPr>
            <a:lvl4pPr marL="2209800" indent="-381000" defTabSz="701675">
              <a:spcBef>
                <a:spcPts val="0"/>
              </a:spcBef>
              <a:defRPr sz="3000" b="1"/>
            </a:lvl4pPr>
            <a:lvl5pPr marL="2819400" indent="-381000" defTabSz="701675">
              <a:spcBef>
                <a:spcPts val="0"/>
              </a:spcBef>
              <a:defRPr sz="3000" b="1"/>
            </a:lvl5pPr>
          </a:lstStyle>
          <a:p>
            <a:r>
              <a:t>属性</a:t>
            </a:r>
          </a:p>
          <a:p>
            <a:pPr lvl="1"/>
            <a:endParaRPr/>
          </a:p>
          <a:p>
            <a:pPr lvl="2"/>
            <a:endParaRPr/>
          </a:p>
          <a:p>
            <a:pPr lvl="3"/>
            <a:endParaRPr/>
          </a:p>
          <a:p>
            <a:pPr lvl="4"/>
            <a:endParaRPr/>
          </a:p>
        </p:txBody>
      </p:sp>
      <p:sp>
        <p:nvSpPr>
          <p:cNvPr id="136" name="正文级别 1…"/>
          <p:cNvSpPr txBox="1">
            <a:spLocks noGrp="1"/>
          </p:cNvSpPr>
          <p:nvPr>
            <p:ph type="body" sz="half" idx="21" hasCustomPrompt="1"/>
          </p:nvPr>
        </p:nvSpPr>
        <p:spPr>
          <a:xfrm>
            <a:off x="1753923" y="4939860"/>
            <a:ext cx="20876154" cy="3836282"/>
          </a:xfrm>
          <a:prstGeom prst="rect">
            <a:avLst/>
          </a:prstGeom>
        </p:spPr>
        <p:txBody>
          <a:bodyPr numCol="1" spcCol="38100"/>
          <a:lstStyle>
            <a:lvl1pPr marL="300990" indent="-132080">
              <a:spcBef>
                <a:spcPts val="0"/>
              </a:spcBef>
              <a:buSzTx/>
              <a:buNone/>
              <a:defRPr sz="8500" spc="-200">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“著名引文”</a:t>
            </a:r>
          </a:p>
        </p:txBody>
      </p:sp>
      <p:sp>
        <p:nvSpPr>
          <p:cNvPr id="13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44" name="一碗沙拉配有炒饭、水煮蛋和一双筷子"/>
          <p:cNvSpPr>
            <a:spLocks noGrp="1"/>
          </p:cNvSpPr>
          <p:nvPr>
            <p:ph type="pic" sz="quarter" idx="21"/>
          </p:nvPr>
        </p:nvSpPr>
        <p:spPr>
          <a:xfrm>
            <a:off x="15760700" y="1016000"/>
            <a:ext cx="7439099" cy="5949678"/>
          </a:xfrm>
          <a:prstGeom prst="rect">
            <a:avLst/>
          </a:prstGeom>
        </p:spPr>
        <p:txBody>
          <a:bodyPr lIns="91439" tIns="45719" rIns="91439" bIns="45719" numCol="1" spcCol="38100">
            <a:noAutofit/>
          </a:bodyPr>
          <a:lstStyle/>
          <a:p>
            <a:endParaRPr/>
          </a:p>
        </p:txBody>
      </p:sp>
      <p:sp>
        <p:nvSpPr>
          <p:cNvPr id="145" name="一碗三文鱼饼、沙拉和鹰嘴豆泥"/>
          <p:cNvSpPr>
            <a:spLocks noGrp="1"/>
          </p:cNvSpPr>
          <p:nvPr>
            <p:ph type="pic" sz="half" idx="22"/>
          </p:nvPr>
        </p:nvSpPr>
        <p:spPr>
          <a:xfrm>
            <a:off x="13500100" y="3978275"/>
            <a:ext cx="10439400" cy="12150181"/>
          </a:xfrm>
          <a:prstGeom prst="rect">
            <a:avLst/>
          </a:prstGeom>
        </p:spPr>
        <p:txBody>
          <a:bodyPr lIns="91439" tIns="45719" rIns="91439" bIns="45719" numCol="1" spcCol="38100">
            <a:noAutofit/>
          </a:bodyPr>
          <a:lstStyle/>
          <a:p>
            <a:endParaRPr/>
          </a:p>
        </p:txBody>
      </p:sp>
      <p:sp>
        <p:nvSpPr>
          <p:cNvPr id="146" name="一碗宽意大利面配有欧芹黄油、烤榛子和帕尔马干酪"/>
          <p:cNvSpPr>
            <a:spLocks noGrp="1"/>
          </p:cNvSpPr>
          <p:nvPr>
            <p:ph type="pic" idx="23"/>
          </p:nvPr>
        </p:nvSpPr>
        <p:spPr>
          <a:xfrm>
            <a:off x="-139700" y="495300"/>
            <a:ext cx="16611600" cy="12458700"/>
          </a:xfrm>
          <a:prstGeom prst="rect">
            <a:avLst/>
          </a:prstGeom>
        </p:spPr>
        <p:txBody>
          <a:bodyPr lIns="91439" tIns="45719" rIns="91439" bIns="45719" numCol="1" spcCol="38100">
            <a:noAutofit/>
          </a:bodyPr>
          <a:lstStyle/>
          <a:p>
            <a:endParaRPr/>
          </a:p>
        </p:txBody>
      </p:sp>
      <p:sp>
        <p:nvSpPr>
          <p:cNvPr id="14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54" name="一碗沙拉配有炒饭、水煮蛋和一双筷子"/>
          <p:cNvSpPr>
            <a:spLocks noGrp="1"/>
          </p:cNvSpPr>
          <p:nvPr>
            <p:ph type="pic" idx="21"/>
          </p:nvPr>
        </p:nvSpPr>
        <p:spPr>
          <a:xfrm>
            <a:off x="-1333500" y="-5524500"/>
            <a:ext cx="27051000" cy="21640800"/>
          </a:xfrm>
          <a:prstGeom prst="rect">
            <a:avLst/>
          </a:prstGeom>
        </p:spPr>
        <p:txBody>
          <a:bodyPr lIns="91439" tIns="45719" rIns="91439" bIns="45719" numCol="1" spcCol="38100">
            <a:noAutofit/>
          </a:bodyPr>
          <a:lstStyle/>
          <a:p>
            <a:endParaRPr/>
          </a:p>
        </p:txBody>
      </p:sp>
      <p:sp>
        <p:nvSpPr>
          <p:cNvPr id="155"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169" name="幻灯片标题"/>
          <p:cNvSpPr txBox="1">
            <a:spLocks noGrp="1"/>
          </p:cNvSpPr>
          <p:nvPr>
            <p:ph type="title" hasCustomPrompt="1"/>
          </p:nvPr>
        </p:nvSpPr>
        <p:spPr>
          <a:xfrm>
            <a:off x="1206500" y="1079500"/>
            <a:ext cx="21971000" cy="1433164"/>
          </a:xfrm>
          <a:prstGeom prst="rect">
            <a:avLst/>
          </a:prstGeom>
        </p:spPr>
        <p:txBody>
          <a:bodyPr/>
          <a:lstStyle/>
          <a:p>
            <a:r>
              <a:t>幻灯片标题</a:t>
            </a:r>
          </a:p>
        </p:txBody>
      </p:sp>
      <p:sp>
        <p:nvSpPr>
          <p:cNvPr id="170" name="正文级别 1…"/>
          <p:cNvSpPr txBox="1">
            <a:spLocks noGrp="1"/>
          </p:cNvSpPr>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726440">
              <a:spcBef>
                <a:spcPts val="0"/>
              </a:spcBef>
              <a:buSzTx/>
              <a:buNone/>
              <a:defRPr b="1"/>
            </a:lvl1pPr>
            <a:lvl2pPr defTabSz="726440">
              <a:spcBef>
                <a:spcPts val="0"/>
              </a:spcBef>
              <a:defRPr b="1"/>
            </a:lvl2pPr>
            <a:lvl3pPr defTabSz="726440">
              <a:spcBef>
                <a:spcPts val="0"/>
              </a:spcBef>
              <a:defRPr b="1"/>
            </a:lvl3pPr>
            <a:lvl4pPr defTabSz="726440">
              <a:spcBef>
                <a:spcPts val="0"/>
              </a:spcBef>
              <a:defRPr b="1"/>
            </a:lvl4pPr>
            <a:lvl5pPr defTabSz="726440">
              <a:spcBef>
                <a:spcPts val="0"/>
              </a:spcBef>
              <a:defRPr b="1"/>
            </a:lvl5pPr>
          </a:lstStyle>
          <a:p>
            <a:r>
              <a:t>幻灯片副标题</a:t>
            </a:r>
          </a:p>
          <a:p>
            <a:pPr lvl="1"/>
            <a:endParaRPr/>
          </a:p>
          <a:p>
            <a:pPr lvl="2"/>
            <a:endParaRPr/>
          </a:p>
          <a:p>
            <a:pPr lvl="3"/>
            <a:endParaRPr/>
          </a:p>
          <a:p>
            <a:pPr lvl="4"/>
            <a:endParaRPr/>
          </a:p>
        </p:txBody>
      </p:sp>
      <p:sp>
        <p:nvSpPr>
          <p:cNvPr id="171" name="正文级别 1…"/>
          <p:cNvSpPr txBox="1">
            <a:spLocks noGrp="1"/>
          </p:cNvSpPr>
          <p:nvPr>
            <p:ph type="body" idx="21" hasCustomPrompt="1"/>
          </p:nvPr>
        </p:nvSpPr>
        <p:spPr>
          <a:prstGeom prst="rect">
            <a:avLst/>
          </a:prstGeom>
        </p:spPr>
        <p:txBody>
          <a:bodyPr numCol="1" spcCol="38100"/>
          <a:lstStyle/>
          <a:p>
            <a:r>
              <a:t>幻灯片项目符号文本</a:t>
            </a:r>
          </a:p>
        </p:txBody>
      </p:sp>
      <p:sp>
        <p:nvSpPr>
          <p:cNvPr id="172" name="幻灯片编号"/>
          <p:cNvSpPr txBox="1">
            <a:spLocks noGrp="1"/>
          </p:cNvSpPr>
          <p:nvPr>
            <p:ph type="sldNum" sz="quarter" idx="2"/>
          </p:nvPr>
        </p:nvSpPr>
        <p:spPr>
          <a:xfrm>
            <a:off x="12001499" y="13080999"/>
            <a:ext cx="368504" cy="374600"/>
          </a:xfrm>
          <a:prstGeom prst="rect">
            <a:avLst/>
          </a:prstGeom>
        </p:spPr>
        <p:txBody>
          <a:bodyPr/>
          <a:lstStyle>
            <a:lvl1pPr algn="l"/>
          </a:lstStyle>
          <a:p>
            <a:fld id="{86CB4B4D-7CA3-9044-876B-883B54F8677D}" type="slidenum">
              <a:rPr/>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Apple Bullets">
    <p:spTree>
      <p:nvGrpSpPr>
        <p:cNvPr id="1" name=""/>
        <p:cNvGrpSpPr/>
        <p:nvPr/>
      </p:nvGrpSpPr>
      <p:grpSpPr>
        <a:xfrm>
          <a:off x="0" y="0"/>
          <a:ext cx="0" cy="0"/>
          <a:chOff x="0" y="0"/>
          <a:chExt cx="0" cy="0"/>
        </a:xfrm>
      </p:grpSpPr>
      <p:sp>
        <p:nvSpPr>
          <p:cNvPr id="179" name="线条"/>
          <p:cNvSpPr/>
          <p:nvPr/>
        </p:nvSpPr>
        <p:spPr>
          <a:xfrm>
            <a:off x="360620" y="1100939"/>
            <a:ext cx="23623546" cy="1"/>
          </a:xfrm>
          <a:prstGeom prst="line">
            <a:avLst/>
          </a:prstGeom>
          <a:ln w="3175">
            <a:solidFill>
              <a:srgbClr val="929292"/>
            </a:solidFill>
            <a:miter lim="400000"/>
          </a:ln>
        </p:spPr>
        <p:txBody>
          <a:bodyPr lIns="45718" tIns="45718" rIns="45718" bIns="45718"/>
          <a:lstStyle/>
          <a:p>
            <a:endParaRPr/>
          </a:p>
        </p:txBody>
      </p:sp>
      <p:sp>
        <p:nvSpPr>
          <p:cNvPr id="180" name="正文级别 1…"/>
          <p:cNvSpPr txBox="1">
            <a:spLocks noGrp="1"/>
          </p:cNvSpPr>
          <p:nvPr>
            <p:ph type="body" sz="quarter" idx="1" hasCustomPrompt="1"/>
          </p:nvPr>
        </p:nvSpPr>
        <p:spPr>
          <a:xfrm>
            <a:off x="338747" y="260711"/>
            <a:ext cx="23667295" cy="679918"/>
          </a:xfrm>
          <a:prstGeom prst="rect">
            <a:avLst/>
          </a:prstGeom>
        </p:spPr>
        <p:txBody>
          <a:bodyPr lIns="66905" tIns="66905" rIns="66905" bIns="66905" numCol="1" spcCol="38100" anchor="ctr"/>
          <a:lstStyle>
            <a:lvl1pPr marL="0" indent="0" defTabSz="819150">
              <a:lnSpc>
                <a:spcPct val="80000"/>
              </a:lnSpc>
              <a:spcBef>
                <a:spcPts val="1300"/>
              </a:spcBef>
              <a:buSzTx/>
              <a:buNone/>
              <a:defRPr sz="3000">
                <a:latin typeface="SF Hello Regular"/>
                <a:ea typeface="SF Hello Regular"/>
                <a:cs typeface="SF Hello Regular"/>
                <a:sym typeface="SF Hello Regular"/>
              </a:defRPr>
            </a:lvl1pPr>
            <a:lvl2pPr marL="0" indent="0" defTabSz="819150">
              <a:lnSpc>
                <a:spcPct val="80000"/>
              </a:lnSpc>
              <a:spcBef>
                <a:spcPts val="1300"/>
              </a:spcBef>
              <a:buSzTx/>
              <a:buNone/>
              <a:defRPr sz="3000">
                <a:latin typeface="SF Hello Regular"/>
                <a:ea typeface="SF Hello Regular"/>
                <a:cs typeface="SF Hello Regular"/>
                <a:sym typeface="SF Hello Regular"/>
              </a:defRPr>
            </a:lvl2pPr>
            <a:lvl3pPr marL="0" indent="0" defTabSz="819150">
              <a:lnSpc>
                <a:spcPct val="80000"/>
              </a:lnSpc>
              <a:spcBef>
                <a:spcPts val="1300"/>
              </a:spcBef>
              <a:buSzTx/>
              <a:buNone/>
              <a:defRPr sz="3000">
                <a:latin typeface="SF Hello Regular"/>
                <a:ea typeface="SF Hello Regular"/>
                <a:cs typeface="SF Hello Regular"/>
                <a:sym typeface="SF Hello Regular"/>
              </a:defRPr>
            </a:lvl3pPr>
            <a:lvl4pPr marL="0" indent="0" defTabSz="819150">
              <a:lnSpc>
                <a:spcPct val="80000"/>
              </a:lnSpc>
              <a:spcBef>
                <a:spcPts val="1300"/>
              </a:spcBef>
              <a:buSzTx/>
              <a:buNone/>
              <a:defRPr sz="3000">
                <a:latin typeface="SF Hello Regular"/>
                <a:ea typeface="SF Hello Regular"/>
                <a:cs typeface="SF Hello Regular"/>
                <a:sym typeface="SF Hello Regular"/>
              </a:defRPr>
            </a:lvl4pPr>
            <a:lvl5pPr marL="0" indent="0" defTabSz="819150">
              <a:lnSpc>
                <a:spcPct val="80000"/>
              </a:lnSpc>
              <a:spcBef>
                <a:spcPts val="1300"/>
              </a:spcBef>
              <a:buSzTx/>
              <a:buNone/>
              <a:defRPr sz="3000">
                <a:latin typeface="SF Hello Regular"/>
                <a:ea typeface="SF Hello Regular"/>
                <a:cs typeface="SF Hello Regular"/>
                <a:sym typeface="SF Hello Regular"/>
              </a:defRPr>
            </a:lvl5pPr>
          </a:lstStyle>
          <a:p>
            <a:r>
              <a:t>B515 | PX | Title Text</a:t>
            </a:r>
          </a:p>
          <a:p>
            <a:pPr lvl="1"/>
            <a:endParaRPr/>
          </a:p>
          <a:p>
            <a:pPr lvl="2"/>
            <a:endParaRPr/>
          </a:p>
          <a:p>
            <a:pPr lvl="3"/>
            <a:endParaRPr/>
          </a:p>
          <a:p>
            <a:pPr lvl="4"/>
            <a:endParaRPr/>
          </a:p>
        </p:txBody>
      </p:sp>
      <p:sp>
        <p:nvSpPr>
          <p:cNvPr id="181" name="幻灯片编号"/>
          <p:cNvSpPr txBox="1">
            <a:spLocks noGrp="1"/>
          </p:cNvSpPr>
          <p:nvPr>
            <p:ph type="sldNum" sz="quarter" idx="2"/>
          </p:nvPr>
        </p:nvSpPr>
        <p:spPr>
          <a:xfrm>
            <a:off x="12383183" y="13378673"/>
            <a:ext cx="315979" cy="319890"/>
          </a:xfrm>
          <a:prstGeom prst="rect">
            <a:avLst/>
          </a:prstGeom>
        </p:spPr>
        <p:txBody>
          <a:bodyPr lIns="66905" tIns="66905" rIns="66905" bIns="66905" anchor="t"/>
          <a:lstStyle>
            <a:lvl1pPr defTabSz="819150">
              <a:lnSpc>
                <a:spcPct val="90000"/>
              </a:lnSpc>
              <a:spcBef>
                <a:spcPts val="4500"/>
              </a:spcBef>
              <a:defRPr sz="1200">
                <a:solidFill>
                  <a:srgbClr val="606060"/>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标题">
    <p:spTree>
      <p:nvGrpSpPr>
        <p:cNvPr id="1" name=""/>
        <p:cNvGrpSpPr/>
        <p:nvPr/>
      </p:nvGrpSpPr>
      <p:grpSpPr>
        <a:xfrm>
          <a:off x="0" y="0"/>
          <a:ext cx="0" cy="0"/>
          <a:chOff x="0" y="0"/>
          <a:chExt cx="0" cy="0"/>
        </a:xfrm>
      </p:grpSpPr>
      <p:sp>
        <p:nvSpPr>
          <p:cNvPr id="188" name="正文级别 1…"/>
          <p:cNvSpPr txBox="1">
            <a:spLocks noGrp="1"/>
          </p:cNvSpPr>
          <p:nvPr>
            <p:ph type="body" sz="quarter" idx="1" hasCustomPrompt="1"/>
          </p:nvPr>
        </p:nvSpPr>
        <p:spPr>
          <a:xfrm>
            <a:off x="1201340" y="11859862"/>
            <a:ext cx="21971005" cy="636982"/>
          </a:xfrm>
          <a:prstGeom prst="rect">
            <a:avLst/>
          </a:prstGeom>
        </p:spPr>
        <p:txBody>
          <a:bodyPr lIns="45718" tIns="45718" rIns="45718" bIns="45718" numCol="1" spcCol="38100"/>
          <a:lstStyle>
            <a:lvl1pPr marL="0" indent="0" defTabSz="701675">
              <a:spcBef>
                <a:spcPts val="0"/>
              </a:spcBef>
              <a:buSzTx/>
              <a:buNone/>
              <a:defRPr sz="3000" b="1"/>
            </a:lvl1pPr>
            <a:lvl2pPr marL="990600" indent="-381000" defTabSz="701675">
              <a:spcBef>
                <a:spcPts val="0"/>
              </a:spcBef>
              <a:defRPr sz="3000" b="1"/>
            </a:lvl2pPr>
            <a:lvl3pPr marL="1600200" indent="-381000" defTabSz="701675">
              <a:spcBef>
                <a:spcPts val="0"/>
              </a:spcBef>
              <a:defRPr sz="3000" b="1"/>
            </a:lvl3pPr>
            <a:lvl4pPr marL="2209800" indent="-381000" defTabSz="701675">
              <a:spcBef>
                <a:spcPts val="0"/>
              </a:spcBef>
              <a:defRPr sz="3000" b="1"/>
            </a:lvl4pPr>
            <a:lvl5pPr marL="2819400" indent="-381000" defTabSz="701675">
              <a:spcBef>
                <a:spcPts val="0"/>
              </a:spcBef>
              <a:defRPr sz="3000" b="1"/>
            </a:lvl5pPr>
          </a:lstStyle>
          <a:p>
            <a:r>
              <a:t>作者和日期</a:t>
            </a:r>
          </a:p>
          <a:p>
            <a:pPr lvl="1"/>
            <a:endParaRPr/>
          </a:p>
          <a:p>
            <a:pPr lvl="2"/>
            <a:endParaRPr/>
          </a:p>
          <a:p>
            <a:pPr lvl="3"/>
            <a:endParaRPr/>
          </a:p>
          <a:p>
            <a:pPr lvl="4"/>
            <a:endParaRPr/>
          </a:p>
        </p:txBody>
      </p:sp>
      <p:sp>
        <p:nvSpPr>
          <p:cNvPr id="189" name="演示文稿标题"/>
          <p:cNvSpPr txBox="1">
            <a:spLocks noGrp="1"/>
          </p:cNvSpPr>
          <p:nvPr>
            <p:ph type="title" hasCustomPrompt="1"/>
          </p:nvPr>
        </p:nvSpPr>
        <p:spPr>
          <a:xfrm>
            <a:off x="1206496" y="2574991"/>
            <a:ext cx="21971005" cy="4648204"/>
          </a:xfrm>
          <a:prstGeom prst="rect">
            <a:avLst/>
          </a:prstGeom>
        </p:spPr>
        <p:txBody>
          <a:bodyPr anchor="b"/>
          <a:lstStyle>
            <a:lvl1pPr>
              <a:defRPr sz="11600" spc="-232"/>
            </a:lvl1pPr>
          </a:lstStyle>
          <a:p>
            <a:r>
              <a:t>演示文稿标题</a:t>
            </a:r>
          </a:p>
        </p:txBody>
      </p:sp>
      <p:sp>
        <p:nvSpPr>
          <p:cNvPr id="190" name="正文级别 1…"/>
          <p:cNvSpPr txBox="1">
            <a:spLocks noGrp="1"/>
          </p:cNvSpPr>
          <p:nvPr>
            <p:ph type="body" sz="quarter" idx="21" hasCustomPrompt="1"/>
          </p:nvPr>
        </p:nvSpPr>
        <p:spPr>
          <a:xfrm>
            <a:off x="1201342" y="7223190"/>
            <a:ext cx="21971002" cy="1905003"/>
          </a:xfrm>
          <a:prstGeom prst="rect">
            <a:avLst/>
          </a:prstGeom>
        </p:spPr>
        <p:txBody>
          <a:bodyPr numCol="1" spcCol="38100"/>
          <a:lstStyle>
            <a:lvl1pPr marL="0" indent="0" defTabSz="825500">
              <a:spcBef>
                <a:spcPts val="0"/>
              </a:spcBef>
              <a:buSzTx/>
              <a:buNone/>
              <a:defRPr sz="5500" b="1"/>
            </a:lvl1pPr>
          </a:lstStyle>
          <a:p>
            <a:r>
              <a:t>演示文稿副标题</a:t>
            </a:r>
          </a:p>
        </p:txBody>
      </p:sp>
      <p:sp>
        <p:nvSpPr>
          <p:cNvPr id="191" name="幻灯片编号"/>
          <p:cNvSpPr txBox="1">
            <a:spLocks noGrp="1"/>
          </p:cNvSpPr>
          <p:nvPr>
            <p:ph type="sldNum" sz="quarter" idx="2"/>
          </p:nvPr>
        </p:nvSpPr>
        <p:spPr>
          <a:xfrm>
            <a:off x="12001499" y="13080999"/>
            <a:ext cx="368504" cy="374600"/>
          </a:xfrm>
          <a:prstGeom prst="rect">
            <a:avLst/>
          </a:prstGeom>
        </p:spPr>
        <p:txBody>
          <a:bodyPr/>
          <a:lstStyle>
            <a:lvl1pPr algn="l"/>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鳄梨和酸橙"/>
          <p:cNvSpPr>
            <a:spLocks noGrp="1"/>
          </p:cNvSpPr>
          <p:nvPr>
            <p:ph type="pic" idx="21"/>
          </p:nvPr>
        </p:nvSpPr>
        <p:spPr>
          <a:xfrm>
            <a:off x="-1155700" y="-1295400"/>
            <a:ext cx="26746200" cy="16018933"/>
          </a:xfrm>
          <a:prstGeom prst="rect">
            <a:avLst/>
          </a:prstGeom>
        </p:spPr>
        <p:txBody>
          <a:bodyPr lIns="91439" tIns="45719" rIns="91439" bIns="45719" numCol="1" spcCol="38100">
            <a:noAutofit/>
          </a:bodyPr>
          <a:lstStyle/>
          <a:p>
            <a:endParaRPr/>
          </a:p>
        </p:txBody>
      </p:sp>
      <p:sp>
        <p:nvSpPr>
          <p:cNvPr id="22" name="演示文稿标题"/>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演示文稿标题</a:t>
            </a:r>
          </a:p>
        </p:txBody>
      </p:sp>
      <p:sp>
        <p:nvSpPr>
          <p:cNvPr id="23" name="正文级别 1…"/>
          <p:cNvSpPr txBox="1">
            <a:spLocks noGrp="1"/>
          </p:cNvSpPr>
          <p:nvPr>
            <p:ph type="body" sz="quarter" idx="1" hasCustomPrompt="1"/>
          </p:nvPr>
        </p:nvSpPr>
        <p:spPr>
          <a:xfrm>
            <a:off x="1207690" y="1106137"/>
            <a:ext cx="21968621" cy="636981"/>
          </a:xfrm>
          <a:prstGeom prst="rect">
            <a:avLst/>
          </a:prstGeom>
        </p:spPr>
        <p:txBody>
          <a:bodyPr lIns="45718" tIns="45718" rIns="45718" bIns="45718" numCol="1" spcCol="38100"/>
          <a:lstStyle>
            <a:lvl1pPr marL="0" indent="0" defTabSz="701675">
              <a:spcBef>
                <a:spcPts val="0"/>
              </a:spcBef>
              <a:buSzTx/>
              <a:buNone/>
              <a:defRPr sz="3000" b="1"/>
            </a:lvl1pPr>
            <a:lvl2pPr marL="990600" indent="-381000" defTabSz="701675">
              <a:spcBef>
                <a:spcPts val="0"/>
              </a:spcBef>
              <a:defRPr sz="3000" b="1"/>
            </a:lvl2pPr>
            <a:lvl3pPr marL="1600200" indent="-381000" defTabSz="701675">
              <a:spcBef>
                <a:spcPts val="0"/>
              </a:spcBef>
              <a:defRPr sz="3000" b="1"/>
            </a:lvl3pPr>
            <a:lvl4pPr marL="2209800" indent="-381000" defTabSz="701675">
              <a:spcBef>
                <a:spcPts val="0"/>
              </a:spcBef>
              <a:defRPr sz="3000" b="1"/>
            </a:lvl4pPr>
            <a:lvl5pPr marL="2819400" indent="-381000" defTabSz="701675">
              <a:spcBef>
                <a:spcPts val="0"/>
              </a:spcBef>
              <a:defRPr sz="3000" b="1"/>
            </a:lvl5pPr>
          </a:lstStyle>
          <a:p>
            <a:r>
              <a:t>作者和日期</a:t>
            </a:r>
          </a:p>
          <a:p>
            <a:pPr lvl="1"/>
            <a:endParaRPr/>
          </a:p>
          <a:p>
            <a:pPr lvl="2"/>
            <a:endParaRPr/>
          </a:p>
          <a:p>
            <a:pPr lvl="3"/>
            <a:endParaRPr/>
          </a:p>
          <a:p>
            <a:pPr lvl="4"/>
            <a:endParaRPr/>
          </a:p>
        </p:txBody>
      </p:sp>
      <p:sp>
        <p:nvSpPr>
          <p:cNvPr id="24" name="正文级别 1…"/>
          <p:cNvSpPr txBox="1">
            <a:spLocks noGrp="1"/>
          </p:cNvSpPr>
          <p:nvPr>
            <p:ph type="body" sz="quarter" idx="22" hasCustomPrompt="1"/>
          </p:nvPr>
        </p:nvSpPr>
        <p:spPr>
          <a:xfrm>
            <a:off x="1206500" y="11609909"/>
            <a:ext cx="21971000" cy="1116954"/>
          </a:xfrm>
          <a:prstGeom prst="rect">
            <a:avLst/>
          </a:prstGeom>
        </p:spPr>
        <p:txBody>
          <a:bodyPr numCol="1" spcCol="38100"/>
          <a:lstStyle>
            <a:lvl1pPr marL="0" indent="0" defTabSz="825500">
              <a:spcBef>
                <a:spcPts val="0"/>
              </a:spcBef>
              <a:buSzTx/>
              <a:buNone/>
              <a:defRPr sz="5500" b="1"/>
            </a:lvl1pPr>
          </a:lstStyle>
          <a:p>
            <a:r>
              <a:t>演示文稿副标题</a:t>
            </a:r>
          </a:p>
        </p:txBody>
      </p:sp>
      <p:sp>
        <p:nvSpPr>
          <p:cNvPr id="2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Apple Bullets">
    <p:spTree>
      <p:nvGrpSpPr>
        <p:cNvPr id="1" name=""/>
        <p:cNvGrpSpPr/>
        <p:nvPr/>
      </p:nvGrpSpPr>
      <p:grpSpPr>
        <a:xfrm>
          <a:off x="0" y="0"/>
          <a:ext cx="0" cy="0"/>
          <a:chOff x="0" y="0"/>
          <a:chExt cx="0" cy="0"/>
        </a:xfrm>
      </p:grpSpPr>
      <p:sp>
        <p:nvSpPr>
          <p:cNvPr id="198" name="线条"/>
          <p:cNvSpPr/>
          <p:nvPr/>
        </p:nvSpPr>
        <p:spPr>
          <a:xfrm>
            <a:off x="360620" y="1100939"/>
            <a:ext cx="23623546" cy="1"/>
          </a:xfrm>
          <a:prstGeom prst="line">
            <a:avLst/>
          </a:prstGeom>
          <a:ln w="3175">
            <a:solidFill>
              <a:srgbClr val="929292"/>
            </a:solidFill>
            <a:miter lim="400000"/>
          </a:ln>
        </p:spPr>
        <p:txBody>
          <a:bodyPr lIns="45718" tIns="45718" rIns="45718" bIns="45718"/>
          <a:lstStyle/>
          <a:p>
            <a:endParaRPr/>
          </a:p>
        </p:txBody>
      </p:sp>
      <p:sp>
        <p:nvSpPr>
          <p:cNvPr id="199" name="正文级别 1…"/>
          <p:cNvSpPr txBox="1">
            <a:spLocks noGrp="1"/>
          </p:cNvSpPr>
          <p:nvPr>
            <p:ph type="body" sz="quarter" idx="1" hasCustomPrompt="1"/>
          </p:nvPr>
        </p:nvSpPr>
        <p:spPr>
          <a:xfrm>
            <a:off x="338747" y="260711"/>
            <a:ext cx="23667295" cy="679918"/>
          </a:xfrm>
          <a:prstGeom prst="rect">
            <a:avLst/>
          </a:prstGeom>
        </p:spPr>
        <p:txBody>
          <a:bodyPr lIns="66905" tIns="66905" rIns="66905" bIns="66905" numCol="1" spcCol="38100" anchor="ctr"/>
          <a:lstStyle>
            <a:lvl1pPr marL="0" indent="0" defTabSz="819150">
              <a:lnSpc>
                <a:spcPct val="80000"/>
              </a:lnSpc>
              <a:spcBef>
                <a:spcPts val="1300"/>
              </a:spcBef>
              <a:buSzTx/>
              <a:buNone/>
              <a:defRPr sz="3000">
                <a:latin typeface="SF Hello Regular"/>
                <a:ea typeface="SF Hello Regular"/>
                <a:cs typeface="SF Hello Regular"/>
                <a:sym typeface="SF Hello Regular"/>
              </a:defRPr>
            </a:lvl1pPr>
            <a:lvl2pPr marL="0" indent="0" defTabSz="819150">
              <a:lnSpc>
                <a:spcPct val="80000"/>
              </a:lnSpc>
              <a:spcBef>
                <a:spcPts val="1300"/>
              </a:spcBef>
              <a:buSzTx/>
              <a:buNone/>
              <a:defRPr sz="3000">
                <a:latin typeface="SF Hello Regular"/>
                <a:ea typeface="SF Hello Regular"/>
                <a:cs typeface="SF Hello Regular"/>
                <a:sym typeface="SF Hello Regular"/>
              </a:defRPr>
            </a:lvl2pPr>
            <a:lvl3pPr marL="0" indent="0" defTabSz="819150">
              <a:lnSpc>
                <a:spcPct val="80000"/>
              </a:lnSpc>
              <a:spcBef>
                <a:spcPts val="1300"/>
              </a:spcBef>
              <a:buSzTx/>
              <a:buNone/>
              <a:defRPr sz="3000">
                <a:latin typeface="SF Hello Regular"/>
                <a:ea typeface="SF Hello Regular"/>
                <a:cs typeface="SF Hello Regular"/>
                <a:sym typeface="SF Hello Regular"/>
              </a:defRPr>
            </a:lvl3pPr>
            <a:lvl4pPr marL="0" indent="0" defTabSz="819150">
              <a:lnSpc>
                <a:spcPct val="80000"/>
              </a:lnSpc>
              <a:spcBef>
                <a:spcPts val="1300"/>
              </a:spcBef>
              <a:buSzTx/>
              <a:buNone/>
              <a:defRPr sz="3000">
                <a:latin typeface="SF Hello Regular"/>
                <a:ea typeface="SF Hello Regular"/>
                <a:cs typeface="SF Hello Regular"/>
                <a:sym typeface="SF Hello Regular"/>
              </a:defRPr>
            </a:lvl4pPr>
            <a:lvl5pPr marL="0" indent="0" defTabSz="819150">
              <a:lnSpc>
                <a:spcPct val="80000"/>
              </a:lnSpc>
              <a:spcBef>
                <a:spcPts val="1300"/>
              </a:spcBef>
              <a:buSzTx/>
              <a:buNone/>
              <a:defRPr sz="3000">
                <a:latin typeface="SF Hello Regular"/>
                <a:ea typeface="SF Hello Regular"/>
                <a:cs typeface="SF Hello Regular"/>
                <a:sym typeface="SF Hello Regular"/>
              </a:defRPr>
            </a:lvl5pPr>
          </a:lstStyle>
          <a:p>
            <a:r>
              <a:t>B515 | PX | Title Text</a:t>
            </a:r>
          </a:p>
          <a:p>
            <a:pPr lvl="1"/>
            <a:endParaRPr/>
          </a:p>
          <a:p>
            <a:pPr lvl="2"/>
            <a:endParaRPr/>
          </a:p>
          <a:p>
            <a:pPr lvl="3"/>
            <a:endParaRPr/>
          </a:p>
          <a:p>
            <a:pPr lvl="4"/>
            <a:endParaRPr/>
          </a:p>
        </p:txBody>
      </p:sp>
      <p:sp>
        <p:nvSpPr>
          <p:cNvPr id="200" name="幻灯片编号"/>
          <p:cNvSpPr txBox="1">
            <a:spLocks noGrp="1"/>
          </p:cNvSpPr>
          <p:nvPr>
            <p:ph type="sldNum" sz="quarter" idx="2"/>
          </p:nvPr>
        </p:nvSpPr>
        <p:spPr>
          <a:xfrm>
            <a:off x="12383183" y="13378673"/>
            <a:ext cx="315979" cy="319890"/>
          </a:xfrm>
          <a:prstGeom prst="rect">
            <a:avLst/>
          </a:prstGeom>
        </p:spPr>
        <p:txBody>
          <a:bodyPr lIns="66905" tIns="66905" rIns="66905" bIns="66905" anchor="t"/>
          <a:lstStyle>
            <a:lvl1pPr defTabSz="819150">
              <a:defRPr sz="1200">
                <a:solidFill>
                  <a:srgbClr val="606060"/>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07" name="鳄梨和酸橙"/>
          <p:cNvSpPr>
            <a:spLocks noGrp="1"/>
          </p:cNvSpPr>
          <p:nvPr>
            <p:ph type="pic" idx="21"/>
          </p:nvPr>
        </p:nvSpPr>
        <p:spPr>
          <a:xfrm>
            <a:off x="-1155700" y="-1295400"/>
            <a:ext cx="26746200" cy="16018933"/>
          </a:xfrm>
          <a:prstGeom prst="rect">
            <a:avLst/>
          </a:prstGeom>
        </p:spPr>
        <p:txBody>
          <a:bodyPr lIns="91439" tIns="45719" rIns="91439" bIns="45719" numCol="1" spcCol="38100">
            <a:noAutofit/>
          </a:bodyPr>
          <a:lstStyle/>
          <a:p>
            <a:endParaRPr/>
          </a:p>
        </p:txBody>
      </p:sp>
      <p:sp>
        <p:nvSpPr>
          <p:cNvPr id="208" name="演示文稿标题"/>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演示文稿标题</a:t>
            </a:r>
          </a:p>
        </p:txBody>
      </p:sp>
      <p:sp>
        <p:nvSpPr>
          <p:cNvPr id="209" name="正文级别 1…"/>
          <p:cNvSpPr txBox="1">
            <a:spLocks noGrp="1"/>
          </p:cNvSpPr>
          <p:nvPr>
            <p:ph type="body" sz="quarter" idx="1" hasCustomPrompt="1"/>
          </p:nvPr>
        </p:nvSpPr>
        <p:spPr>
          <a:xfrm>
            <a:off x="1207690" y="1106137"/>
            <a:ext cx="21968621" cy="636980"/>
          </a:xfrm>
          <a:prstGeom prst="rect">
            <a:avLst/>
          </a:prstGeom>
        </p:spPr>
        <p:txBody>
          <a:bodyPr lIns="45718" tIns="45718" rIns="45718" bIns="45718" numCol="1" spcCol="38100"/>
          <a:lstStyle>
            <a:lvl1pPr marL="0" indent="0" defTabSz="701675">
              <a:spcBef>
                <a:spcPts val="0"/>
              </a:spcBef>
              <a:buSzTx/>
              <a:buNone/>
              <a:defRPr sz="3000" b="1"/>
            </a:lvl1pPr>
            <a:lvl2pPr marL="990600" indent="-381000" defTabSz="701675">
              <a:spcBef>
                <a:spcPts val="0"/>
              </a:spcBef>
              <a:defRPr sz="3000" b="1"/>
            </a:lvl2pPr>
            <a:lvl3pPr marL="1600200" indent="-381000" defTabSz="701675">
              <a:spcBef>
                <a:spcPts val="0"/>
              </a:spcBef>
              <a:defRPr sz="3000" b="1"/>
            </a:lvl3pPr>
            <a:lvl4pPr marL="2209800" indent="-381000" defTabSz="701675">
              <a:spcBef>
                <a:spcPts val="0"/>
              </a:spcBef>
              <a:defRPr sz="3000" b="1"/>
            </a:lvl4pPr>
            <a:lvl5pPr marL="2819400" indent="-381000" defTabSz="701675">
              <a:spcBef>
                <a:spcPts val="0"/>
              </a:spcBef>
              <a:defRPr sz="3000" b="1"/>
            </a:lvl5pPr>
          </a:lstStyle>
          <a:p>
            <a:r>
              <a:t>作者和日期</a:t>
            </a:r>
          </a:p>
          <a:p>
            <a:pPr lvl="1"/>
            <a:endParaRPr/>
          </a:p>
          <a:p>
            <a:pPr lvl="2"/>
            <a:endParaRPr/>
          </a:p>
          <a:p>
            <a:pPr lvl="3"/>
            <a:endParaRPr/>
          </a:p>
          <a:p>
            <a:pPr lvl="4"/>
            <a:endParaRPr/>
          </a:p>
        </p:txBody>
      </p:sp>
      <p:sp>
        <p:nvSpPr>
          <p:cNvPr id="210" name="正文级别 1…"/>
          <p:cNvSpPr txBox="1">
            <a:spLocks noGrp="1"/>
          </p:cNvSpPr>
          <p:nvPr>
            <p:ph type="body" sz="quarter" idx="22" hasCustomPrompt="1"/>
          </p:nvPr>
        </p:nvSpPr>
        <p:spPr>
          <a:xfrm>
            <a:off x="1206500" y="11609909"/>
            <a:ext cx="21971000" cy="1116953"/>
          </a:xfrm>
          <a:prstGeom prst="rect">
            <a:avLst/>
          </a:prstGeom>
        </p:spPr>
        <p:txBody>
          <a:bodyPr numCol="1" spcCol="38100"/>
          <a:lstStyle>
            <a:lvl1pPr marL="0" indent="0" defTabSz="825500">
              <a:spcBef>
                <a:spcPts val="0"/>
              </a:spcBef>
              <a:buSzTx/>
              <a:buNone/>
              <a:defRPr sz="5500" b="1"/>
            </a:lvl1pPr>
          </a:lstStyle>
          <a:p>
            <a:r>
              <a:t>演示文稿副标题</a:t>
            </a:r>
          </a:p>
        </p:txBody>
      </p:sp>
      <p:sp>
        <p:nvSpPr>
          <p:cNvPr id="21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218" name="幻灯片标题"/>
          <p:cNvSpPr txBox="1">
            <a:spLocks noGrp="1"/>
          </p:cNvSpPr>
          <p:nvPr>
            <p:ph type="title" hasCustomPrompt="1"/>
          </p:nvPr>
        </p:nvSpPr>
        <p:spPr>
          <a:xfrm>
            <a:off x="1206500" y="1079500"/>
            <a:ext cx="21971000" cy="1433164"/>
          </a:xfrm>
          <a:prstGeom prst="rect">
            <a:avLst/>
          </a:prstGeom>
        </p:spPr>
        <p:txBody>
          <a:bodyPr anchor="ctr"/>
          <a:lstStyle>
            <a:lvl1pPr algn="ctr">
              <a:defRPr sz="11200" b="0" spc="-170">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幻灯片标题</a:t>
            </a:r>
          </a:p>
        </p:txBody>
      </p:sp>
      <p:sp>
        <p:nvSpPr>
          <p:cNvPr id="219" name="正文级别 1…"/>
          <p:cNvSpPr txBox="1">
            <a:spLocks noGrp="1"/>
          </p:cNvSpPr>
          <p:nvPr>
            <p:ph type="body" sz="quarter" idx="1" hasCustomPrompt="1"/>
          </p:nvPr>
        </p:nvSpPr>
        <p:spPr>
          <a:xfrm>
            <a:off x="1206500" y="2372960"/>
            <a:ext cx="21971000" cy="934782"/>
          </a:xfrm>
          <a:prstGeom prst="rect">
            <a:avLst/>
          </a:prstGeom>
        </p:spPr>
        <p:txBody>
          <a:bodyPr lIns="45718" tIns="45718" rIns="45718" bIns="45718" numCol="1" spcCol="38100" anchor="ctr"/>
          <a:lstStyle>
            <a:lvl1pPr marL="0" indent="0" defTabSz="726440">
              <a:spcBef>
                <a:spcPts val="0"/>
              </a:spcBef>
              <a:buSzTx/>
              <a:buNone/>
              <a:defRPr b="1"/>
            </a:lvl1pPr>
            <a:lvl2pPr marL="1270000" indent="-635000" defTabSz="726440">
              <a:spcBef>
                <a:spcPts val="0"/>
              </a:spcBef>
              <a:buSzPct val="125000"/>
              <a:defRPr b="1"/>
            </a:lvl2pPr>
            <a:lvl3pPr marL="1905000" indent="-635000" defTabSz="726440">
              <a:spcBef>
                <a:spcPts val="0"/>
              </a:spcBef>
              <a:buSzPct val="125000"/>
              <a:defRPr b="1"/>
            </a:lvl3pPr>
            <a:lvl4pPr marL="2540000" indent="-635000" defTabSz="726440">
              <a:spcBef>
                <a:spcPts val="0"/>
              </a:spcBef>
              <a:buSzPct val="125000"/>
              <a:defRPr b="1"/>
            </a:lvl4pPr>
            <a:lvl5pPr marL="3175000" indent="-635000" defTabSz="726440">
              <a:spcBef>
                <a:spcPts val="0"/>
              </a:spcBef>
              <a:buSzPct val="125000"/>
              <a:defRPr b="1"/>
            </a:lvl5pPr>
          </a:lstStyle>
          <a:p>
            <a:r>
              <a:t>幻灯片副标题</a:t>
            </a:r>
          </a:p>
          <a:p>
            <a:pPr lvl="1"/>
            <a:endParaRPr/>
          </a:p>
          <a:p>
            <a:pPr lvl="2"/>
            <a:endParaRPr/>
          </a:p>
          <a:p>
            <a:pPr lvl="3"/>
            <a:endParaRPr/>
          </a:p>
          <a:p>
            <a:pPr lvl="4"/>
            <a:endParaRPr/>
          </a:p>
        </p:txBody>
      </p:sp>
      <p:sp>
        <p:nvSpPr>
          <p:cNvPr id="220" name="正文级别 1…"/>
          <p:cNvSpPr txBox="1">
            <a:spLocks noGrp="1"/>
          </p:cNvSpPr>
          <p:nvPr>
            <p:ph type="body" idx="21" hasCustomPrompt="1"/>
          </p:nvPr>
        </p:nvSpPr>
        <p:spPr>
          <a:prstGeom prst="rect">
            <a:avLst/>
          </a:prstGeom>
        </p:spPr>
        <p:txBody>
          <a:bodyPr numCol="1" spcCol="38100" anchor="ctr"/>
          <a:lstStyle>
            <a:lvl1pPr marL="635000" indent="-635000">
              <a:spcBef>
                <a:spcPts val="5900"/>
              </a:spcBef>
              <a:buSzPct val="125000"/>
            </a:lvl1pPr>
          </a:lstStyle>
          <a:p>
            <a:r>
              <a:t>幻灯片项目符号文本</a:t>
            </a:r>
          </a:p>
        </p:txBody>
      </p:sp>
      <p:sp>
        <p:nvSpPr>
          <p:cNvPr id="221" name="幻灯片编号"/>
          <p:cNvSpPr txBox="1">
            <a:spLocks noGrp="1"/>
          </p:cNvSpPr>
          <p:nvPr>
            <p:ph type="sldNum" sz="quarter" idx="2"/>
          </p:nvPr>
        </p:nvSpPr>
        <p:spPr>
          <a:xfrm>
            <a:off x="11959132" y="13080998"/>
            <a:ext cx="453239" cy="461060"/>
          </a:xfrm>
          <a:prstGeom prst="rect">
            <a:avLst/>
          </a:prstGeom>
        </p:spPr>
        <p:txBody>
          <a:bodyPr anchor="t">
            <a:normAutofit/>
          </a:bodyPr>
          <a:lstStyle>
            <a:lvl1pPr defTabSz="825500">
              <a:defRPr sz="24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228" name="幻灯片标题"/>
          <p:cNvSpPr txBox="1">
            <a:spLocks noGrp="1"/>
          </p:cNvSpPr>
          <p:nvPr>
            <p:ph type="title" hasCustomPrompt="1"/>
          </p:nvPr>
        </p:nvSpPr>
        <p:spPr>
          <a:xfrm>
            <a:off x="1206500" y="1079500"/>
            <a:ext cx="21971000" cy="1433164"/>
          </a:xfrm>
          <a:prstGeom prst="rect">
            <a:avLst/>
          </a:prstGeom>
        </p:spPr>
        <p:txBody>
          <a:bodyPr/>
          <a:lstStyle/>
          <a:p>
            <a:r>
              <a:t>幻灯片标题</a:t>
            </a:r>
          </a:p>
        </p:txBody>
      </p:sp>
      <p:sp>
        <p:nvSpPr>
          <p:cNvPr id="229" name="正文级别 1…"/>
          <p:cNvSpPr txBox="1">
            <a:spLocks noGrp="1"/>
          </p:cNvSpPr>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726440">
              <a:spcBef>
                <a:spcPts val="0"/>
              </a:spcBef>
              <a:buSzTx/>
              <a:buNone/>
              <a:defRPr b="1"/>
            </a:lvl1pPr>
            <a:lvl2pPr defTabSz="726440">
              <a:spcBef>
                <a:spcPts val="0"/>
              </a:spcBef>
              <a:defRPr b="1"/>
            </a:lvl2pPr>
            <a:lvl3pPr defTabSz="726440">
              <a:spcBef>
                <a:spcPts val="0"/>
              </a:spcBef>
              <a:defRPr b="1"/>
            </a:lvl3pPr>
            <a:lvl4pPr defTabSz="726440">
              <a:spcBef>
                <a:spcPts val="0"/>
              </a:spcBef>
              <a:defRPr b="1"/>
            </a:lvl4pPr>
            <a:lvl5pPr defTabSz="726440">
              <a:spcBef>
                <a:spcPts val="0"/>
              </a:spcBef>
              <a:defRPr b="1"/>
            </a:lvl5pPr>
          </a:lstStyle>
          <a:p>
            <a:r>
              <a:t>幻灯片副标题</a:t>
            </a:r>
          </a:p>
          <a:p>
            <a:pPr lvl="1"/>
            <a:endParaRPr/>
          </a:p>
          <a:p>
            <a:pPr lvl="2"/>
            <a:endParaRPr/>
          </a:p>
          <a:p>
            <a:pPr lvl="3"/>
            <a:endParaRPr/>
          </a:p>
          <a:p>
            <a:pPr lvl="4"/>
            <a:endParaRPr/>
          </a:p>
        </p:txBody>
      </p:sp>
      <p:sp>
        <p:nvSpPr>
          <p:cNvPr id="230" name="正文级别 1…"/>
          <p:cNvSpPr txBox="1">
            <a:spLocks noGrp="1"/>
          </p:cNvSpPr>
          <p:nvPr>
            <p:ph type="body" idx="21" hasCustomPrompt="1"/>
          </p:nvPr>
        </p:nvSpPr>
        <p:spPr>
          <a:prstGeom prst="rect">
            <a:avLst/>
          </a:prstGeom>
        </p:spPr>
        <p:txBody>
          <a:bodyPr numCol="1" spcCol="38100"/>
          <a:lstStyle/>
          <a:p>
            <a:r>
              <a:t>幻灯片项目符号文本</a:t>
            </a:r>
          </a:p>
        </p:txBody>
      </p:sp>
      <p:sp>
        <p:nvSpPr>
          <p:cNvPr id="231" name="幻灯片编号"/>
          <p:cNvSpPr txBox="1">
            <a:spLocks noGrp="1"/>
          </p:cNvSpPr>
          <p:nvPr>
            <p:ph type="sldNum" sz="quarter" idx="2"/>
          </p:nvPr>
        </p:nvSpPr>
        <p:spPr>
          <a:xfrm>
            <a:off x="12001499" y="13080999"/>
            <a:ext cx="368504" cy="374600"/>
          </a:xfrm>
          <a:prstGeom prst="rect">
            <a:avLst/>
          </a:prstGeom>
        </p:spPr>
        <p:txBody>
          <a:bodyPr/>
          <a:lstStyle>
            <a:lvl1pPr algn="l"/>
          </a:lstStyle>
          <a:p>
            <a:fld id="{86CB4B4D-7CA3-9044-876B-883B54F8677D}" type="slidenum">
              <a:rPr/>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38" name="鳄梨和酸橙"/>
          <p:cNvSpPr>
            <a:spLocks noGrp="1"/>
          </p:cNvSpPr>
          <p:nvPr>
            <p:ph type="pic" idx="21"/>
          </p:nvPr>
        </p:nvSpPr>
        <p:spPr>
          <a:xfrm>
            <a:off x="-1155700" y="-1295400"/>
            <a:ext cx="26746200" cy="16018933"/>
          </a:xfrm>
          <a:prstGeom prst="rect">
            <a:avLst/>
          </a:prstGeom>
        </p:spPr>
        <p:txBody>
          <a:bodyPr lIns="91439" tIns="45719" rIns="91439" bIns="45719" numCol="1" spcCol="38100">
            <a:noAutofit/>
          </a:bodyPr>
          <a:lstStyle/>
          <a:p>
            <a:endParaRPr/>
          </a:p>
        </p:txBody>
      </p:sp>
      <p:sp>
        <p:nvSpPr>
          <p:cNvPr id="239" name="演示文稿标题"/>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演示文稿标题</a:t>
            </a:r>
          </a:p>
        </p:txBody>
      </p:sp>
      <p:sp>
        <p:nvSpPr>
          <p:cNvPr id="240" name="正文级别 1…"/>
          <p:cNvSpPr txBox="1">
            <a:spLocks noGrp="1"/>
          </p:cNvSpPr>
          <p:nvPr>
            <p:ph type="body" sz="quarter" idx="1" hasCustomPrompt="1"/>
          </p:nvPr>
        </p:nvSpPr>
        <p:spPr>
          <a:xfrm>
            <a:off x="1207690" y="1106137"/>
            <a:ext cx="21968621" cy="636981"/>
          </a:xfrm>
          <a:prstGeom prst="rect">
            <a:avLst/>
          </a:prstGeom>
        </p:spPr>
        <p:txBody>
          <a:bodyPr lIns="45718" tIns="45718" rIns="45718" bIns="45718" numCol="1" spcCol="38100"/>
          <a:lstStyle>
            <a:lvl1pPr marL="0" indent="0" defTabSz="701675">
              <a:spcBef>
                <a:spcPts val="0"/>
              </a:spcBef>
              <a:buSzTx/>
              <a:buNone/>
              <a:defRPr sz="3000" b="1"/>
            </a:lvl1pPr>
            <a:lvl2pPr marL="990600" indent="-381000" defTabSz="701675">
              <a:spcBef>
                <a:spcPts val="0"/>
              </a:spcBef>
              <a:defRPr sz="3000" b="1"/>
            </a:lvl2pPr>
            <a:lvl3pPr marL="1600200" indent="-381000" defTabSz="701675">
              <a:spcBef>
                <a:spcPts val="0"/>
              </a:spcBef>
              <a:defRPr sz="3000" b="1"/>
            </a:lvl3pPr>
            <a:lvl4pPr marL="2209800" indent="-381000" defTabSz="701675">
              <a:spcBef>
                <a:spcPts val="0"/>
              </a:spcBef>
              <a:defRPr sz="3000" b="1"/>
            </a:lvl4pPr>
            <a:lvl5pPr marL="2819400" indent="-381000" defTabSz="701675">
              <a:spcBef>
                <a:spcPts val="0"/>
              </a:spcBef>
              <a:defRPr sz="3000" b="1"/>
            </a:lvl5pPr>
          </a:lstStyle>
          <a:p>
            <a:r>
              <a:t>作者和日期</a:t>
            </a:r>
          </a:p>
          <a:p>
            <a:pPr lvl="1"/>
            <a:endParaRPr/>
          </a:p>
          <a:p>
            <a:pPr lvl="2"/>
            <a:endParaRPr/>
          </a:p>
          <a:p>
            <a:pPr lvl="3"/>
            <a:endParaRPr/>
          </a:p>
          <a:p>
            <a:pPr lvl="4"/>
            <a:endParaRPr/>
          </a:p>
        </p:txBody>
      </p:sp>
      <p:sp>
        <p:nvSpPr>
          <p:cNvPr id="241" name="正文级别 1…"/>
          <p:cNvSpPr txBox="1">
            <a:spLocks noGrp="1"/>
          </p:cNvSpPr>
          <p:nvPr>
            <p:ph type="body" sz="quarter" idx="22" hasCustomPrompt="1"/>
          </p:nvPr>
        </p:nvSpPr>
        <p:spPr>
          <a:xfrm>
            <a:off x="1206500" y="11609909"/>
            <a:ext cx="21971000" cy="1116954"/>
          </a:xfrm>
          <a:prstGeom prst="rect">
            <a:avLst/>
          </a:prstGeom>
        </p:spPr>
        <p:txBody>
          <a:bodyPr numCol="1" spcCol="38100"/>
          <a:lstStyle>
            <a:lvl1pPr marL="0" indent="0" defTabSz="825500">
              <a:spcBef>
                <a:spcPts val="0"/>
              </a:spcBef>
              <a:buSzTx/>
              <a:buNone/>
              <a:defRPr sz="5500" b="1"/>
            </a:lvl1pPr>
          </a:lstStyle>
          <a:p>
            <a:r>
              <a:t>演示文稿副标题</a:t>
            </a:r>
          </a:p>
        </p:txBody>
      </p:sp>
      <p:sp>
        <p:nvSpPr>
          <p:cNvPr id="24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Apple Bullets">
    <p:spTree>
      <p:nvGrpSpPr>
        <p:cNvPr id="1" name=""/>
        <p:cNvGrpSpPr/>
        <p:nvPr/>
      </p:nvGrpSpPr>
      <p:grpSpPr>
        <a:xfrm>
          <a:off x="0" y="0"/>
          <a:ext cx="0" cy="0"/>
          <a:chOff x="0" y="0"/>
          <a:chExt cx="0" cy="0"/>
        </a:xfrm>
      </p:grpSpPr>
      <p:sp>
        <p:nvSpPr>
          <p:cNvPr id="249" name="线条"/>
          <p:cNvSpPr/>
          <p:nvPr/>
        </p:nvSpPr>
        <p:spPr>
          <a:xfrm>
            <a:off x="360620" y="1100939"/>
            <a:ext cx="23623546" cy="1"/>
          </a:xfrm>
          <a:prstGeom prst="line">
            <a:avLst/>
          </a:prstGeom>
          <a:ln w="3175">
            <a:solidFill>
              <a:srgbClr val="929292"/>
            </a:solidFill>
            <a:miter lim="400000"/>
          </a:ln>
        </p:spPr>
        <p:txBody>
          <a:bodyPr lIns="45718" tIns="45718" rIns="45718" bIns="45718"/>
          <a:lstStyle/>
          <a:p>
            <a:endParaRPr/>
          </a:p>
        </p:txBody>
      </p:sp>
      <p:sp>
        <p:nvSpPr>
          <p:cNvPr id="250" name="正文级别 1…"/>
          <p:cNvSpPr txBox="1">
            <a:spLocks noGrp="1"/>
          </p:cNvSpPr>
          <p:nvPr>
            <p:ph type="body" sz="quarter" idx="1" hasCustomPrompt="1"/>
          </p:nvPr>
        </p:nvSpPr>
        <p:spPr>
          <a:xfrm>
            <a:off x="338747" y="260711"/>
            <a:ext cx="23667295" cy="679918"/>
          </a:xfrm>
          <a:prstGeom prst="rect">
            <a:avLst/>
          </a:prstGeom>
        </p:spPr>
        <p:txBody>
          <a:bodyPr lIns="66905" tIns="66905" rIns="66905" bIns="66905" numCol="1" spcCol="38100" anchor="ctr"/>
          <a:lstStyle>
            <a:lvl1pPr marL="0" indent="0" defTabSz="819150">
              <a:lnSpc>
                <a:spcPct val="80000"/>
              </a:lnSpc>
              <a:spcBef>
                <a:spcPts val="1300"/>
              </a:spcBef>
              <a:buSzTx/>
              <a:buNone/>
              <a:defRPr sz="3000">
                <a:latin typeface="SF Hello Regular"/>
                <a:ea typeface="SF Hello Regular"/>
                <a:cs typeface="SF Hello Regular"/>
                <a:sym typeface="SF Hello Regular"/>
              </a:defRPr>
            </a:lvl1pPr>
            <a:lvl2pPr marL="0" indent="0" defTabSz="819150">
              <a:lnSpc>
                <a:spcPct val="80000"/>
              </a:lnSpc>
              <a:spcBef>
                <a:spcPts val="1300"/>
              </a:spcBef>
              <a:buSzTx/>
              <a:buNone/>
              <a:defRPr sz="3000">
                <a:latin typeface="SF Hello Regular"/>
                <a:ea typeface="SF Hello Regular"/>
                <a:cs typeface="SF Hello Regular"/>
                <a:sym typeface="SF Hello Regular"/>
              </a:defRPr>
            </a:lvl2pPr>
            <a:lvl3pPr marL="0" indent="0" defTabSz="819150">
              <a:lnSpc>
                <a:spcPct val="80000"/>
              </a:lnSpc>
              <a:spcBef>
                <a:spcPts val="1300"/>
              </a:spcBef>
              <a:buSzTx/>
              <a:buNone/>
              <a:defRPr sz="3000">
                <a:latin typeface="SF Hello Regular"/>
                <a:ea typeface="SF Hello Regular"/>
                <a:cs typeface="SF Hello Regular"/>
                <a:sym typeface="SF Hello Regular"/>
              </a:defRPr>
            </a:lvl3pPr>
            <a:lvl4pPr marL="0" indent="0" defTabSz="819150">
              <a:lnSpc>
                <a:spcPct val="80000"/>
              </a:lnSpc>
              <a:spcBef>
                <a:spcPts val="1300"/>
              </a:spcBef>
              <a:buSzTx/>
              <a:buNone/>
              <a:defRPr sz="3000">
                <a:latin typeface="SF Hello Regular"/>
                <a:ea typeface="SF Hello Regular"/>
                <a:cs typeface="SF Hello Regular"/>
                <a:sym typeface="SF Hello Regular"/>
              </a:defRPr>
            </a:lvl4pPr>
            <a:lvl5pPr marL="0" indent="0" defTabSz="819150">
              <a:lnSpc>
                <a:spcPct val="80000"/>
              </a:lnSpc>
              <a:spcBef>
                <a:spcPts val="1300"/>
              </a:spcBef>
              <a:buSzTx/>
              <a:buNone/>
              <a:defRPr sz="3000">
                <a:latin typeface="SF Hello Regular"/>
                <a:ea typeface="SF Hello Regular"/>
                <a:cs typeface="SF Hello Regular"/>
                <a:sym typeface="SF Hello Regular"/>
              </a:defRPr>
            </a:lvl5pPr>
          </a:lstStyle>
          <a:p>
            <a:r>
              <a:t>B515 | PX | Title Text</a:t>
            </a:r>
          </a:p>
          <a:p>
            <a:pPr lvl="1"/>
            <a:endParaRPr/>
          </a:p>
          <a:p>
            <a:pPr lvl="2"/>
            <a:endParaRPr/>
          </a:p>
          <a:p>
            <a:pPr lvl="3"/>
            <a:endParaRPr/>
          </a:p>
          <a:p>
            <a:pPr lvl="4"/>
            <a:endParaRPr/>
          </a:p>
        </p:txBody>
      </p:sp>
      <p:sp>
        <p:nvSpPr>
          <p:cNvPr id="251" name="幻灯片编号"/>
          <p:cNvSpPr txBox="1">
            <a:spLocks noGrp="1"/>
          </p:cNvSpPr>
          <p:nvPr>
            <p:ph type="sldNum" sz="quarter" idx="2"/>
          </p:nvPr>
        </p:nvSpPr>
        <p:spPr>
          <a:xfrm>
            <a:off x="12383183" y="13378673"/>
            <a:ext cx="315979" cy="319890"/>
          </a:xfrm>
          <a:prstGeom prst="rect">
            <a:avLst/>
          </a:prstGeom>
        </p:spPr>
        <p:txBody>
          <a:bodyPr lIns="66905" tIns="66905" rIns="66905" bIns="66905" anchor="t"/>
          <a:lstStyle>
            <a:lvl1pPr defTabSz="819150">
              <a:lnSpc>
                <a:spcPct val="90000"/>
              </a:lnSpc>
              <a:spcBef>
                <a:spcPts val="4500"/>
              </a:spcBef>
              <a:defRPr sz="1200">
                <a:solidFill>
                  <a:srgbClr val="606060"/>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Apple Bullets">
    <p:spTree>
      <p:nvGrpSpPr>
        <p:cNvPr id="1" name=""/>
        <p:cNvGrpSpPr/>
        <p:nvPr/>
      </p:nvGrpSpPr>
      <p:grpSpPr>
        <a:xfrm>
          <a:off x="0" y="0"/>
          <a:ext cx="0" cy="0"/>
          <a:chOff x="0" y="0"/>
          <a:chExt cx="0" cy="0"/>
        </a:xfrm>
      </p:grpSpPr>
      <p:sp>
        <p:nvSpPr>
          <p:cNvPr id="258" name="线条"/>
          <p:cNvSpPr/>
          <p:nvPr/>
        </p:nvSpPr>
        <p:spPr>
          <a:xfrm>
            <a:off x="360620" y="1100939"/>
            <a:ext cx="23623546" cy="1"/>
          </a:xfrm>
          <a:prstGeom prst="line">
            <a:avLst/>
          </a:prstGeom>
          <a:ln w="3175">
            <a:solidFill>
              <a:srgbClr val="929292"/>
            </a:solidFill>
            <a:miter lim="400000"/>
          </a:ln>
        </p:spPr>
        <p:txBody>
          <a:bodyPr lIns="45718" tIns="45718" rIns="45718" bIns="45718"/>
          <a:lstStyle/>
          <a:p>
            <a:pPr defTabSz="819150">
              <a:spcBef>
                <a:spcPts val="0"/>
              </a:spcBef>
              <a:defRPr sz="2000"/>
            </a:pPr>
            <a:endParaRPr/>
          </a:p>
        </p:txBody>
      </p:sp>
      <p:sp>
        <p:nvSpPr>
          <p:cNvPr id="259" name="正文级别 1…"/>
          <p:cNvSpPr txBox="1">
            <a:spLocks noGrp="1"/>
          </p:cNvSpPr>
          <p:nvPr>
            <p:ph type="body" sz="quarter" idx="1" hasCustomPrompt="1"/>
          </p:nvPr>
        </p:nvSpPr>
        <p:spPr>
          <a:xfrm>
            <a:off x="338747" y="260711"/>
            <a:ext cx="23667295" cy="679918"/>
          </a:xfrm>
          <a:prstGeom prst="rect">
            <a:avLst/>
          </a:prstGeom>
        </p:spPr>
        <p:txBody>
          <a:bodyPr lIns="66905" tIns="66905" rIns="66905" bIns="66905" numCol="1" spcCol="38100" anchor="ctr"/>
          <a:lstStyle>
            <a:lvl1pPr marL="0" indent="0" defTabSz="819150">
              <a:lnSpc>
                <a:spcPct val="80000"/>
              </a:lnSpc>
              <a:spcBef>
                <a:spcPts val="1300"/>
              </a:spcBef>
              <a:buSzTx/>
              <a:buNone/>
              <a:defRPr sz="3000">
                <a:latin typeface="SF Hello Regular"/>
                <a:ea typeface="SF Hello Regular"/>
                <a:cs typeface="SF Hello Regular"/>
                <a:sym typeface="SF Hello Regular"/>
              </a:defRPr>
            </a:lvl1pPr>
            <a:lvl2pPr marL="0" indent="0" defTabSz="819150">
              <a:lnSpc>
                <a:spcPct val="80000"/>
              </a:lnSpc>
              <a:spcBef>
                <a:spcPts val="1300"/>
              </a:spcBef>
              <a:buSzTx/>
              <a:buNone/>
              <a:defRPr sz="3000">
                <a:latin typeface="SF Hello Regular"/>
                <a:ea typeface="SF Hello Regular"/>
                <a:cs typeface="SF Hello Regular"/>
                <a:sym typeface="SF Hello Regular"/>
              </a:defRPr>
            </a:lvl2pPr>
            <a:lvl3pPr marL="0" indent="0" defTabSz="819150">
              <a:lnSpc>
                <a:spcPct val="80000"/>
              </a:lnSpc>
              <a:spcBef>
                <a:spcPts val="1300"/>
              </a:spcBef>
              <a:buSzTx/>
              <a:buNone/>
              <a:defRPr sz="3000">
                <a:latin typeface="SF Hello Regular"/>
                <a:ea typeface="SF Hello Regular"/>
                <a:cs typeface="SF Hello Regular"/>
                <a:sym typeface="SF Hello Regular"/>
              </a:defRPr>
            </a:lvl3pPr>
            <a:lvl4pPr marL="0" indent="0" defTabSz="819150">
              <a:lnSpc>
                <a:spcPct val="80000"/>
              </a:lnSpc>
              <a:spcBef>
                <a:spcPts val="1300"/>
              </a:spcBef>
              <a:buSzTx/>
              <a:buNone/>
              <a:defRPr sz="3000">
                <a:latin typeface="SF Hello Regular"/>
                <a:ea typeface="SF Hello Regular"/>
                <a:cs typeface="SF Hello Regular"/>
                <a:sym typeface="SF Hello Regular"/>
              </a:defRPr>
            </a:lvl4pPr>
            <a:lvl5pPr marL="0" indent="0" defTabSz="819150">
              <a:lnSpc>
                <a:spcPct val="80000"/>
              </a:lnSpc>
              <a:spcBef>
                <a:spcPts val="1300"/>
              </a:spcBef>
              <a:buSzTx/>
              <a:buNone/>
              <a:defRPr sz="3000">
                <a:latin typeface="SF Hello Regular"/>
                <a:ea typeface="SF Hello Regular"/>
                <a:cs typeface="SF Hello Regular"/>
                <a:sym typeface="SF Hello Regular"/>
              </a:defRPr>
            </a:lvl5pPr>
          </a:lstStyle>
          <a:p>
            <a:r>
              <a:t>B515 | PX | Title Text</a:t>
            </a:r>
          </a:p>
          <a:p>
            <a:pPr lvl="1"/>
            <a:endParaRPr/>
          </a:p>
          <a:p>
            <a:pPr lvl="2"/>
            <a:endParaRPr/>
          </a:p>
          <a:p>
            <a:pPr lvl="3"/>
            <a:endParaRPr/>
          </a:p>
          <a:p>
            <a:pPr lvl="4"/>
            <a:endParaRPr/>
          </a:p>
        </p:txBody>
      </p:sp>
      <p:sp>
        <p:nvSpPr>
          <p:cNvPr id="260" name="幻灯片编号"/>
          <p:cNvSpPr txBox="1">
            <a:spLocks noGrp="1"/>
          </p:cNvSpPr>
          <p:nvPr>
            <p:ph type="sldNum" sz="quarter" idx="2"/>
          </p:nvPr>
        </p:nvSpPr>
        <p:spPr>
          <a:xfrm>
            <a:off x="12383183" y="13378673"/>
            <a:ext cx="315979" cy="319890"/>
          </a:xfrm>
          <a:prstGeom prst="rect">
            <a:avLst/>
          </a:prstGeom>
        </p:spPr>
        <p:txBody>
          <a:bodyPr lIns="66905" tIns="66905" rIns="66905" bIns="66905" anchor="t"/>
          <a:lstStyle>
            <a:lvl1pPr defTabSz="819150">
              <a:defRPr sz="1200">
                <a:solidFill>
                  <a:srgbClr val="606060"/>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267" name="幻灯片标题"/>
          <p:cNvSpPr txBox="1">
            <a:spLocks noGrp="1"/>
          </p:cNvSpPr>
          <p:nvPr>
            <p:ph type="title" hasCustomPrompt="1"/>
          </p:nvPr>
        </p:nvSpPr>
        <p:spPr>
          <a:xfrm>
            <a:off x="1206500" y="1079500"/>
            <a:ext cx="21971000" cy="1433164"/>
          </a:xfrm>
          <a:prstGeom prst="rect">
            <a:avLst/>
          </a:prstGeom>
        </p:spPr>
        <p:txBody>
          <a:bodyPr/>
          <a:lstStyle/>
          <a:p>
            <a:r>
              <a:t>幻灯片标题</a:t>
            </a:r>
          </a:p>
        </p:txBody>
      </p:sp>
      <p:sp>
        <p:nvSpPr>
          <p:cNvPr id="268" name="正文级别 1…"/>
          <p:cNvSpPr txBox="1">
            <a:spLocks noGrp="1"/>
          </p:cNvSpPr>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726440">
              <a:spcBef>
                <a:spcPts val="0"/>
              </a:spcBef>
              <a:buSzTx/>
              <a:buNone/>
              <a:defRPr b="1"/>
            </a:lvl1pPr>
            <a:lvl2pPr defTabSz="726440">
              <a:spcBef>
                <a:spcPts val="0"/>
              </a:spcBef>
              <a:defRPr b="1"/>
            </a:lvl2pPr>
            <a:lvl3pPr defTabSz="726440">
              <a:spcBef>
                <a:spcPts val="0"/>
              </a:spcBef>
              <a:defRPr b="1"/>
            </a:lvl3pPr>
            <a:lvl4pPr defTabSz="726440">
              <a:spcBef>
                <a:spcPts val="0"/>
              </a:spcBef>
              <a:defRPr b="1"/>
            </a:lvl4pPr>
            <a:lvl5pPr defTabSz="726440">
              <a:spcBef>
                <a:spcPts val="0"/>
              </a:spcBef>
              <a:defRPr b="1"/>
            </a:lvl5pPr>
          </a:lstStyle>
          <a:p>
            <a:r>
              <a:t>幻灯片副标题</a:t>
            </a:r>
          </a:p>
          <a:p>
            <a:pPr lvl="1"/>
            <a:endParaRPr/>
          </a:p>
          <a:p>
            <a:pPr lvl="2"/>
            <a:endParaRPr/>
          </a:p>
          <a:p>
            <a:pPr lvl="3"/>
            <a:endParaRPr/>
          </a:p>
          <a:p>
            <a:pPr lvl="4"/>
            <a:endParaRPr/>
          </a:p>
        </p:txBody>
      </p:sp>
      <p:sp>
        <p:nvSpPr>
          <p:cNvPr id="269" name="正文级别 1…"/>
          <p:cNvSpPr txBox="1">
            <a:spLocks noGrp="1"/>
          </p:cNvSpPr>
          <p:nvPr>
            <p:ph type="body" idx="21" hasCustomPrompt="1"/>
          </p:nvPr>
        </p:nvSpPr>
        <p:spPr>
          <a:xfrm>
            <a:off x="1206500" y="4248503"/>
            <a:ext cx="21971000" cy="8256014"/>
          </a:xfrm>
          <a:prstGeom prst="rect">
            <a:avLst/>
          </a:prstGeom>
        </p:spPr>
        <p:txBody>
          <a:bodyPr numCol="1" spcCol="38100"/>
          <a:lstStyle/>
          <a:p>
            <a:r>
              <a:t>幻灯片项目符号文本</a:t>
            </a:r>
          </a:p>
        </p:txBody>
      </p:sp>
      <p:sp>
        <p:nvSpPr>
          <p:cNvPr id="27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一碗三文鱼饼、沙拉和鹰嘴豆泥"/>
          <p:cNvSpPr>
            <a:spLocks noGrp="1"/>
          </p:cNvSpPr>
          <p:nvPr>
            <p:ph type="pic" idx="21"/>
          </p:nvPr>
        </p:nvSpPr>
        <p:spPr>
          <a:xfrm>
            <a:off x="10972800" y="-203200"/>
            <a:ext cx="12144837" cy="14135100"/>
          </a:xfrm>
          <a:prstGeom prst="rect">
            <a:avLst/>
          </a:prstGeom>
        </p:spPr>
        <p:txBody>
          <a:bodyPr lIns="91439" tIns="45719" rIns="91439" bIns="45719" numCol="1" spcCol="38100">
            <a:noAutofit/>
          </a:bodyPr>
          <a:lstStyle/>
          <a:p>
            <a:endParaRPr/>
          </a:p>
        </p:txBody>
      </p:sp>
      <p:sp>
        <p:nvSpPr>
          <p:cNvPr id="33" name="幻灯片标题"/>
          <p:cNvSpPr txBox="1">
            <a:spLocks noGrp="1"/>
          </p:cNvSpPr>
          <p:nvPr>
            <p:ph type="title" hasCustomPrompt="1"/>
          </p:nvPr>
        </p:nvSpPr>
        <p:spPr>
          <a:xfrm>
            <a:off x="1206500" y="1270000"/>
            <a:ext cx="9779000" cy="5882274"/>
          </a:xfrm>
          <a:prstGeom prst="rect">
            <a:avLst/>
          </a:prstGeom>
        </p:spPr>
        <p:txBody>
          <a:bodyPr anchor="b"/>
          <a:lstStyle/>
          <a:p>
            <a:r>
              <a:t>幻灯片标题</a:t>
            </a:r>
          </a:p>
        </p:txBody>
      </p:sp>
      <p:sp>
        <p:nvSpPr>
          <p:cNvPr id="34" name="正文级别 1…"/>
          <p:cNvSpPr txBox="1">
            <a:spLocks noGrp="1"/>
          </p:cNvSpPr>
          <p:nvPr>
            <p:ph type="body" sz="quarter" idx="1" hasCustomPrompt="1"/>
          </p:nvPr>
        </p:nvSpPr>
        <p:spPr>
          <a:xfrm>
            <a:off x="1206500" y="7060576"/>
            <a:ext cx="9779000" cy="5385424"/>
          </a:xfrm>
          <a:prstGeom prst="rect">
            <a:avLst/>
          </a:prstGeom>
        </p:spPr>
        <p:txBody>
          <a:bodyPr numCol="1" spcCol="38100"/>
          <a:lstStyle>
            <a:lvl1pPr marL="0" indent="0" defTabSz="825500">
              <a:spcBef>
                <a:spcPts val="0"/>
              </a:spcBef>
              <a:buSzTx/>
              <a:buNone/>
              <a:defRPr sz="5500" b="1"/>
            </a:lvl1pPr>
            <a:lvl2pPr marL="0" indent="0" defTabSz="825500">
              <a:spcBef>
                <a:spcPts val="0"/>
              </a:spcBef>
              <a:buSzTx/>
              <a:buNone/>
              <a:defRPr sz="5500" b="1"/>
            </a:lvl2pPr>
            <a:lvl3pPr marL="0" indent="0" defTabSz="825500">
              <a:spcBef>
                <a:spcPts val="0"/>
              </a:spcBef>
              <a:buSzTx/>
              <a:buNone/>
              <a:defRPr sz="5500" b="1"/>
            </a:lvl3pPr>
            <a:lvl4pPr marL="0" indent="0" defTabSz="825500">
              <a:spcBef>
                <a:spcPts val="0"/>
              </a:spcBef>
              <a:buSzTx/>
              <a:buNone/>
              <a:defRPr sz="5500" b="1"/>
            </a:lvl4pPr>
            <a:lvl5pPr marL="0" indent="0" defTabSz="825500">
              <a:spcBef>
                <a:spcPts val="0"/>
              </a:spcBef>
              <a:buSzTx/>
              <a:buNone/>
              <a:defRPr sz="5500" b="1"/>
            </a:lvl5pPr>
          </a:lstStyle>
          <a:p>
            <a:r>
              <a:t>幻灯片副标题</a:t>
            </a:r>
          </a:p>
          <a:p>
            <a:pPr lvl="1"/>
            <a:endParaRPr/>
          </a:p>
          <a:p>
            <a:pPr lvl="2"/>
            <a:endParaRPr/>
          </a:p>
          <a:p>
            <a:pPr lvl="3"/>
            <a:endParaRPr/>
          </a:p>
          <a:p>
            <a:pPr lvl="4"/>
            <a:endParaRPr/>
          </a:p>
        </p:txBody>
      </p:sp>
      <p:sp>
        <p:nvSpPr>
          <p:cNvPr id="35"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xfrm>
            <a:off x="1206500" y="1079500"/>
            <a:ext cx="21971000" cy="1433164"/>
          </a:xfrm>
          <a:prstGeom prst="rect">
            <a:avLst/>
          </a:prstGeom>
        </p:spPr>
        <p:txBody>
          <a:bodyPr/>
          <a:lstStyle/>
          <a:p>
            <a:r>
              <a:t>幻灯片标题</a:t>
            </a:r>
          </a:p>
        </p:txBody>
      </p:sp>
      <p:sp>
        <p:nvSpPr>
          <p:cNvPr id="43" name="正文级别 1…"/>
          <p:cNvSpPr txBox="1">
            <a:spLocks noGrp="1"/>
          </p:cNvSpPr>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726440">
              <a:spcBef>
                <a:spcPts val="0"/>
              </a:spcBef>
              <a:buSzTx/>
              <a:buNone/>
              <a:defRPr b="1"/>
            </a:lvl1pPr>
            <a:lvl2pPr defTabSz="726440">
              <a:spcBef>
                <a:spcPts val="0"/>
              </a:spcBef>
              <a:defRPr b="1"/>
            </a:lvl2pPr>
            <a:lvl3pPr defTabSz="726440">
              <a:spcBef>
                <a:spcPts val="0"/>
              </a:spcBef>
              <a:defRPr b="1"/>
            </a:lvl3pPr>
            <a:lvl4pPr defTabSz="726440">
              <a:spcBef>
                <a:spcPts val="0"/>
              </a:spcBef>
              <a:defRPr b="1"/>
            </a:lvl4pPr>
            <a:lvl5pPr defTabSz="726440">
              <a:spcBef>
                <a:spcPts val="0"/>
              </a:spcBef>
              <a:defRPr b="1"/>
            </a:lvl5pPr>
          </a:lstStyle>
          <a:p>
            <a:r>
              <a:t>幻灯片副标题</a:t>
            </a:r>
          </a:p>
          <a:p>
            <a:pPr lvl="1"/>
            <a:endParaRPr/>
          </a:p>
          <a:p>
            <a:pPr lvl="2"/>
            <a:endParaRPr/>
          </a:p>
          <a:p>
            <a:pPr lvl="3"/>
            <a:endParaRPr/>
          </a:p>
          <a:p>
            <a:pPr lvl="4"/>
            <a:endParaRPr/>
          </a:p>
        </p:txBody>
      </p:sp>
      <p:sp>
        <p:nvSpPr>
          <p:cNvPr id="44" name="正文级别 1…"/>
          <p:cNvSpPr txBox="1">
            <a:spLocks noGrp="1"/>
          </p:cNvSpPr>
          <p:nvPr>
            <p:ph type="body" idx="21" hasCustomPrompt="1"/>
          </p:nvPr>
        </p:nvSpPr>
        <p:spPr>
          <a:prstGeom prst="rect">
            <a:avLst/>
          </a:prstGeom>
        </p:spPr>
        <p:txBody>
          <a:bodyPr numCol="1" spcCol="38100"/>
          <a:lstStyle/>
          <a:p>
            <a:r>
              <a:t>幻灯片项目符号文本</a:t>
            </a:r>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prstGeom prst="rect">
            <a:avLst/>
          </a:prstGeom>
        </p:spPr>
        <p:txBody>
          <a:bodyPr/>
          <a:lstStyle/>
          <a:p>
            <a:r>
              <a:t>幻灯片项目符号文本</a:t>
            </a:r>
          </a:p>
          <a:p>
            <a:pPr lvl="1"/>
            <a:endParaRPr/>
          </a:p>
          <a:p>
            <a:pPr lvl="2"/>
            <a:endParaRPr/>
          </a:p>
          <a:p>
            <a:pPr lvl="3"/>
            <a:endParaRPr/>
          </a:p>
          <a:p>
            <a:pPr lvl="4"/>
            <a:endParaRPr/>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正文级别 1…"/>
          <p:cNvSpPr txBox="1">
            <a:spLocks noGrp="1"/>
          </p:cNvSpPr>
          <p:nvPr>
            <p:ph type="body" sz="quarter" idx="1" hasCustomPrompt="1"/>
          </p:nvPr>
        </p:nvSpPr>
        <p:spPr>
          <a:xfrm>
            <a:off x="1206500" y="2372960"/>
            <a:ext cx="9779000" cy="934782"/>
          </a:xfrm>
          <a:prstGeom prst="rect">
            <a:avLst/>
          </a:prstGeom>
        </p:spPr>
        <p:txBody>
          <a:bodyPr lIns="45718" tIns="45718" rIns="45718" bIns="45718" numCol="1" spcCol="38100"/>
          <a:lstStyle>
            <a:lvl1pPr marL="0" indent="0" defTabSz="726440">
              <a:spcBef>
                <a:spcPts val="0"/>
              </a:spcBef>
              <a:buSzTx/>
              <a:buNone/>
              <a:defRPr b="1"/>
            </a:lvl1pPr>
            <a:lvl2pPr defTabSz="726440">
              <a:spcBef>
                <a:spcPts val="0"/>
              </a:spcBef>
              <a:defRPr b="1"/>
            </a:lvl2pPr>
            <a:lvl3pPr defTabSz="726440">
              <a:spcBef>
                <a:spcPts val="0"/>
              </a:spcBef>
              <a:defRPr b="1"/>
            </a:lvl3pPr>
            <a:lvl4pPr defTabSz="726440">
              <a:spcBef>
                <a:spcPts val="0"/>
              </a:spcBef>
              <a:defRPr b="1"/>
            </a:lvl4pPr>
            <a:lvl5pPr defTabSz="726440">
              <a:spcBef>
                <a:spcPts val="0"/>
              </a:spcBef>
              <a:defRPr b="1"/>
            </a:lvl5pPr>
          </a:lstStyle>
          <a:p>
            <a:r>
              <a:t>幻灯片副标题</a:t>
            </a:r>
          </a:p>
          <a:p>
            <a:pPr lvl="1"/>
            <a:endParaRPr/>
          </a:p>
          <a:p>
            <a:pPr lvl="2"/>
            <a:endParaRPr/>
          </a:p>
          <a:p>
            <a:pPr lvl="3"/>
            <a:endParaRPr/>
          </a:p>
          <a:p>
            <a:pPr lvl="4"/>
            <a:endParaRPr/>
          </a:p>
        </p:txBody>
      </p:sp>
      <p:sp>
        <p:nvSpPr>
          <p:cNvPr id="61" name="正文级别 1…"/>
          <p:cNvSpPr txBox="1">
            <a:spLocks noGrp="1"/>
          </p:cNvSpPr>
          <p:nvPr>
            <p:ph type="body" sz="half" idx="21" hasCustomPrompt="1"/>
          </p:nvPr>
        </p:nvSpPr>
        <p:spPr>
          <a:xfrm>
            <a:off x="1206500" y="4248503"/>
            <a:ext cx="9779000" cy="8256631"/>
          </a:xfrm>
          <a:prstGeom prst="rect">
            <a:avLst/>
          </a:prstGeom>
        </p:spPr>
        <p:txBody>
          <a:bodyPr numCol="1" spcCol="38100"/>
          <a:lstStyle/>
          <a:p>
            <a:r>
              <a:t>幻灯片项目符号文本</a:t>
            </a:r>
          </a:p>
        </p:txBody>
      </p:sp>
      <p:sp>
        <p:nvSpPr>
          <p:cNvPr id="62" name="一碗宽意大利面配有欧芹黄油、烤榛子和帕尔马干酪"/>
          <p:cNvSpPr>
            <a:spLocks noGrp="1"/>
          </p:cNvSpPr>
          <p:nvPr>
            <p:ph type="pic" idx="22"/>
          </p:nvPr>
        </p:nvSpPr>
        <p:spPr>
          <a:xfrm>
            <a:off x="12192000" y="-407266"/>
            <a:ext cx="10916874" cy="14555833"/>
          </a:xfrm>
          <a:prstGeom prst="rect">
            <a:avLst/>
          </a:prstGeom>
        </p:spPr>
        <p:txBody>
          <a:bodyPr lIns="91439" tIns="45719" rIns="91439" bIns="45719" numCol="1" spcCol="38100">
            <a:noAutofit/>
          </a:bodyPr>
          <a:lstStyle/>
          <a:p>
            <a:endParaRPr/>
          </a:p>
        </p:txBody>
      </p:sp>
      <p:sp>
        <p:nvSpPr>
          <p:cNvPr id="63" name="幻灯片标题"/>
          <p:cNvSpPr txBox="1">
            <a:spLocks noGrp="1"/>
          </p:cNvSpPr>
          <p:nvPr>
            <p:ph type="title" hasCustomPrompt="1"/>
          </p:nvPr>
        </p:nvSpPr>
        <p:spPr>
          <a:xfrm>
            <a:off x="1206500" y="1079500"/>
            <a:ext cx="9779000" cy="1435100"/>
          </a:xfrm>
          <a:prstGeom prst="rect">
            <a:avLst/>
          </a:prstGeom>
        </p:spPr>
        <p:txBody>
          <a:bodyPr/>
          <a:lstStyle/>
          <a:p>
            <a:r>
              <a:t>幻灯片标题</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实时视频（小）">
    <p:spTree>
      <p:nvGrpSpPr>
        <p:cNvPr id="1" name=""/>
        <p:cNvGrpSpPr/>
        <p:nvPr/>
      </p:nvGrpSpPr>
      <p:grpSpPr>
        <a:xfrm>
          <a:off x="0" y="0"/>
          <a:ext cx="0" cy="0"/>
          <a:chOff x="0" y="0"/>
          <a:chExt cx="0" cy="0"/>
        </a:xfrm>
      </p:grpSpPr>
      <p:sp>
        <p:nvSpPr>
          <p:cNvPr id="71" name="正文级别 1…"/>
          <p:cNvSpPr txBox="1">
            <a:spLocks noGrp="1"/>
          </p:cNvSpPr>
          <p:nvPr>
            <p:ph type="body" sz="quarter" idx="1" hasCustomPrompt="1"/>
          </p:nvPr>
        </p:nvSpPr>
        <p:spPr>
          <a:xfrm>
            <a:off x="1206500" y="2372960"/>
            <a:ext cx="9779000" cy="934782"/>
          </a:xfrm>
          <a:prstGeom prst="rect">
            <a:avLst/>
          </a:prstGeom>
        </p:spPr>
        <p:txBody>
          <a:bodyPr lIns="45718" tIns="45718" rIns="45718" bIns="45718" numCol="1" spcCol="38100"/>
          <a:lstStyle>
            <a:lvl1pPr marL="0" indent="0" defTabSz="726440">
              <a:spcBef>
                <a:spcPts val="0"/>
              </a:spcBef>
              <a:buSzTx/>
              <a:buNone/>
              <a:defRPr b="1"/>
            </a:lvl1pPr>
            <a:lvl2pPr defTabSz="726440">
              <a:spcBef>
                <a:spcPts val="0"/>
              </a:spcBef>
              <a:defRPr b="1"/>
            </a:lvl2pPr>
            <a:lvl3pPr defTabSz="726440">
              <a:spcBef>
                <a:spcPts val="0"/>
              </a:spcBef>
              <a:defRPr b="1"/>
            </a:lvl3pPr>
            <a:lvl4pPr defTabSz="726440">
              <a:spcBef>
                <a:spcPts val="0"/>
              </a:spcBef>
              <a:defRPr b="1"/>
            </a:lvl4pPr>
            <a:lvl5pPr defTabSz="726440">
              <a:spcBef>
                <a:spcPts val="0"/>
              </a:spcBef>
              <a:defRPr b="1"/>
            </a:lvl5pPr>
          </a:lstStyle>
          <a:p>
            <a:r>
              <a:t>幻灯片副标题</a:t>
            </a:r>
          </a:p>
          <a:p>
            <a:pPr lvl="1"/>
            <a:endParaRPr/>
          </a:p>
          <a:p>
            <a:pPr lvl="2"/>
            <a:endParaRPr/>
          </a:p>
          <a:p>
            <a:pPr lvl="3"/>
            <a:endParaRPr/>
          </a:p>
          <a:p>
            <a:pPr lvl="4"/>
            <a:endParaRPr/>
          </a:p>
        </p:txBody>
      </p:sp>
      <p:sp>
        <p:nvSpPr>
          <p:cNvPr id="72" name="正文级别 1…"/>
          <p:cNvSpPr txBox="1">
            <a:spLocks noGrp="1"/>
          </p:cNvSpPr>
          <p:nvPr>
            <p:ph type="body" sz="half" idx="21" hasCustomPrompt="1"/>
          </p:nvPr>
        </p:nvSpPr>
        <p:spPr>
          <a:xfrm>
            <a:off x="1206500" y="4248503"/>
            <a:ext cx="9779000" cy="8256631"/>
          </a:xfrm>
          <a:prstGeom prst="rect">
            <a:avLst/>
          </a:prstGeom>
        </p:spPr>
        <p:txBody>
          <a:bodyPr numCol="1" spcCol="38100"/>
          <a:lstStyle/>
          <a:p>
            <a:r>
              <a:t>幻灯片项目符号文本</a:t>
            </a:r>
          </a:p>
        </p:txBody>
      </p:sp>
      <p:sp>
        <p:nvSpPr>
          <p:cNvPr id="73" name="幻灯片标题"/>
          <p:cNvSpPr txBox="1">
            <a:spLocks noGrp="1"/>
          </p:cNvSpPr>
          <p:nvPr>
            <p:ph type="title" hasCustomPrompt="1"/>
          </p:nvPr>
        </p:nvSpPr>
        <p:spPr>
          <a:xfrm>
            <a:off x="1206500" y="1079500"/>
            <a:ext cx="9779000" cy="1435100"/>
          </a:xfrm>
          <a:prstGeom prst="rect">
            <a:avLst/>
          </a:prstGeom>
        </p:spPr>
        <p:txBody>
          <a:bodyPr/>
          <a:lstStyle/>
          <a:p>
            <a:r>
              <a:t>幻灯片标题</a:t>
            </a:r>
          </a:p>
        </p:txBody>
      </p:sp>
      <p:sp>
        <p:nvSpPr>
          <p:cNvPr id="7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标题、项目符号与实时视频（大）">
    <p:spTree>
      <p:nvGrpSpPr>
        <p:cNvPr id="1" name=""/>
        <p:cNvGrpSpPr/>
        <p:nvPr/>
      </p:nvGrpSpPr>
      <p:grpSpPr>
        <a:xfrm>
          <a:off x="0" y="0"/>
          <a:ext cx="0" cy="0"/>
          <a:chOff x="0" y="0"/>
          <a:chExt cx="0" cy="0"/>
        </a:xfrm>
      </p:grpSpPr>
      <p:sp>
        <p:nvSpPr>
          <p:cNvPr id="81" name="正文级别 1…"/>
          <p:cNvSpPr txBox="1">
            <a:spLocks noGrp="1"/>
          </p:cNvSpPr>
          <p:nvPr>
            <p:ph type="body" sz="quarter" idx="1" hasCustomPrompt="1"/>
          </p:nvPr>
        </p:nvSpPr>
        <p:spPr>
          <a:xfrm>
            <a:off x="1206500" y="2372960"/>
            <a:ext cx="9779000" cy="934782"/>
          </a:xfrm>
          <a:prstGeom prst="rect">
            <a:avLst/>
          </a:prstGeom>
        </p:spPr>
        <p:txBody>
          <a:bodyPr lIns="45718" tIns="45718" rIns="45718" bIns="45718" numCol="1" spcCol="38100"/>
          <a:lstStyle>
            <a:lvl1pPr marL="0" indent="0" defTabSz="726440">
              <a:spcBef>
                <a:spcPts val="0"/>
              </a:spcBef>
              <a:buSzTx/>
              <a:buNone/>
              <a:defRPr b="1"/>
            </a:lvl1pPr>
            <a:lvl2pPr defTabSz="726440">
              <a:spcBef>
                <a:spcPts val="0"/>
              </a:spcBef>
              <a:defRPr b="1"/>
            </a:lvl2pPr>
            <a:lvl3pPr defTabSz="726440">
              <a:spcBef>
                <a:spcPts val="0"/>
              </a:spcBef>
              <a:defRPr b="1"/>
            </a:lvl3pPr>
            <a:lvl4pPr defTabSz="726440">
              <a:spcBef>
                <a:spcPts val="0"/>
              </a:spcBef>
              <a:defRPr b="1"/>
            </a:lvl4pPr>
            <a:lvl5pPr defTabSz="726440">
              <a:spcBef>
                <a:spcPts val="0"/>
              </a:spcBef>
              <a:defRPr b="1"/>
            </a:lvl5pPr>
          </a:lstStyle>
          <a:p>
            <a:r>
              <a:t>幻灯片副标题</a:t>
            </a:r>
          </a:p>
          <a:p>
            <a:pPr lvl="1"/>
            <a:endParaRPr/>
          </a:p>
          <a:p>
            <a:pPr lvl="2"/>
            <a:endParaRPr/>
          </a:p>
          <a:p>
            <a:pPr lvl="3"/>
            <a:endParaRPr/>
          </a:p>
          <a:p>
            <a:pPr lvl="4"/>
            <a:endParaRPr/>
          </a:p>
        </p:txBody>
      </p:sp>
      <p:sp>
        <p:nvSpPr>
          <p:cNvPr id="82" name="正文级别 1…"/>
          <p:cNvSpPr txBox="1">
            <a:spLocks noGrp="1"/>
          </p:cNvSpPr>
          <p:nvPr>
            <p:ph type="body" sz="half" idx="21" hasCustomPrompt="1"/>
          </p:nvPr>
        </p:nvSpPr>
        <p:spPr>
          <a:xfrm>
            <a:off x="1206500" y="4248503"/>
            <a:ext cx="9779000" cy="8256631"/>
          </a:xfrm>
          <a:prstGeom prst="rect">
            <a:avLst/>
          </a:prstGeom>
        </p:spPr>
        <p:txBody>
          <a:bodyPr numCol="1" spcCol="38100"/>
          <a:lstStyle/>
          <a:p>
            <a:r>
              <a:t>幻灯片项目符号文本</a:t>
            </a:r>
          </a:p>
        </p:txBody>
      </p:sp>
      <p:sp>
        <p:nvSpPr>
          <p:cNvPr id="83" name="幻灯片标题"/>
          <p:cNvSpPr txBox="1">
            <a:spLocks noGrp="1"/>
          </p:cNvSpPr>
          <p:nvPr>
            <p:ph type="title" hasCustomPrompt="1"/>
          </p:nvPr>
        </p:nvSpPr>
        <p:spPr>
          <a:xfrm>
            <a:off x="1206500" y="1079500"/>
            <a:ext cx="9779000" cy="1435100"/>
          </a:xfrm>
          <a:prstGeom prst="rect">
            <a:avLst/>
          </a:prstGeom>
        </p:spPr>
        <p:txBody>
          <a:bodyPr/>
          <a:lstStyle/>
          <a:p>
            <a:r>
              <a:t>幻灯片标题</a:t>
            </a:r>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91" name="章节标题"/>
          <p:cNvSpPr txBox="1">
            <a:spLocks noGrp="1"/>
          </p:cNvSpPr>
          <p:nvPr>
            <p:ph type="title" hasCustomPrompt="1"/>
          </p:nvPr>
        </p:nvSpPr>
        <p:spPr>
          <a:xfrm>
            <a:off x="1206496" y="4533900"/>
            <a:ext cx="21971005" cy="4648200"/>
          </a:xfrm>
          <a:prstGeom prst="rect">
            <a:avLst/>
          </a:prstGeom>
        </p:spPr>
        <p:txBody>
          <a:bodyPr anchor="ctr"/>
          <a:lstStyle>
            <a:lvl1pPr>
              <a:defRPr sz="11600" b="0" spc="-232">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章节标题</a:t>
            </a:r>
          </a:p>
        </p:txBody>
      </p:sp>
      <p:sp>
        <p:nvSpPr>
          <p:cNvPr id="92"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正文级别 1…"/>
          <p:cNvSpPr txBox="1">
            <a:spLocks noGrp="1"/>
          </p:cNvSpPr>
          <p:nvPr>
            <p:ph type="body" idx="1" hasCustomPrompt="1"/>
          </p:nvPr>
        </p:nvSpPr>
        <p:spPr>
          <a:xfrm>
            <a:off x="1206500" y="4248503"/>
            <a:ext cx="21971000" cy="8256014"/>
          </a:xfrm>
          <a:prstGeom prst="rect">
            <a:avLst/>
          </a:prstGeom>
          <a:ln w="12700">
            <a:miter lim="400000"/>
          </a:ln>
        </p:spPr>
        <p:txBody>
          <a:bodyPr lIns="50800" tIns="50800" rIns="50800" bIns="50800" numCol="2" spcCol="1098550">
            <a:normAutofit/>
          </a:bodyPr>
          <a:lstStyle/>
          <a:p>
            <a:r>
              <a:t>幻灯片项目符号文本</a:t>
            </a:r>
          </a:p>
          <a:p>
            <a:pPr lvl="1"/>
            <a:endParaRPr/>
          </a:p>
          <a:p>
            <a:pPr lvl="2"/>
            <a:endParaRPr/>
          </a:p>
          <a:p>
            <a:pPr lvl="3"/>
            <a:endParaRPr/>
          </a:p>
          <a:p>
            <a:pPr lvl="4"/>
            <a:endParaRPr/>
          </a:p>
        </p:txBody>
      </p:sp>
      <p:sp>
        <p:nvSpPr>
          <p:cNvPr id="3" name="标题文本"/>
          <p:cNvSpPr txBox="1">
            <a:spLocks noGrp="1"/>
          </p:cNvSpPr>
          <p:nvPr>
            <p:ph type="title"/>
          </p:nvPr>
        </p:nvSpPr>
        <p:spPr>
          <a:xfrm>
            <a:off x="3653366" y="2743200"/>
            <a:ext cx="19507201" cy="1505304"/>
          </a:xfrm>
          <a:prstGeom prst="rect">
            <a:avLst/>
          </a:prstGeom>
          <a:ln w="12700">
            <a:miter lim="400000"/>
          </a:ln>
        </p:spPr>
        <p:txBody>
          <a:bodyPr lIns="50800" tIns="50800" rIns="50800" bIns="50800">
            <a:normAutofit/>
          </a:bodyPr>
          <a:lstStyle/>
          <a:p>
            <a:r>
              <a:t>标题文本</a:t>
            </a:r>
          </a:p>
        </p:txBody>
      </p:sp>
      <p:sp>
        <p:nvSpPr>
          <p:cNvPr id="4" name="幻灯片编号"/>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spcBef>
                <a:spcPts val="0"/>
              </a:spcBef>
              <a:defRPr sz="1800"/>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1pPr>
      <a:lvl2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2pPr>
      <a:lvl3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3pPr>
      <a:lvl4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4pPr>
      <a:lvl5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5pPr>
      <a:lvl6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6pPr>
      <a:lvl7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7pPr>
      <a:lvl8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8pPr>
      <a:lvl9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584200" rtl="0" latinLnBrk="0">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1pPr>
      <a:lvl2pPr marL="0" marR="0" indent="0" algn="ctr" defTabSz="584200" rtl="0" latinLnBrk="0">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2pPr>
      <a:lvl3pPr marL="0" marR="0" indent="0" algn="ctr" defTabSz="584200" rtl="0" latinLnBrk="0">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3pPr>
      <a:lvl4pPr marL="0" marR="0" indent="0" algn="ctr" defTabSz="584200" rtl="0" latinLnBrk="0">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4pPr>
      <a:lvl5pPr marL="0" marR="0" indent="0" algn="ctr" defTabSz="584200" rtl="0" latinLnBrk="0">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5pPr>
      <a:lvl6pPr marL="0" marR="0" indent="0" algn="ctr" defTabSz="584200" rtl="0" latinLnBrk="0">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6pPr>
      <a:lvl7pPr marL="0" marR="0" indent="0" algn="ctr" defTabSz="584200" rtl="0" latinLnBrk="0">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7pPr>
      <a:lvl8pPr marL="0" marR="0" indent="0" algn="ctr" defTabSz="584200" rtl="0" latinLnBrk="0">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8pPr>
      <a:lvl9pPr marL="0" marR="0" indent="0" algn="ctr" defTabSz="584200" rtl="0" latinLnBrk="0">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5.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Layout" Target="../slideLayouts/slideLayout2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1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8.xml"/><Relationship Id="rId1" Type="http://schemas.openxmlformats.org/officeDocument/2006/relationships/tags" Target="../tags/tag4.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1.xml"/><Relationship Id="rId4" Type="http://schemas.openxmlformats.org/officeDocument/2006/relationships/image" Target="../media/image66.jpeg"/></Relationships>
</file>

<file path=ppt/slides/_rels/slide2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8.xml"/><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8.xml"/><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8.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5.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H36 P2E…"/>
          <p:cNvSpPr txBox="1">
            <a:spLocks noGrp="1"/>
          </p:cNvSpPr>
          <p:nvPr>
            <p:ph type="title"/>
          </p:nvPr>
        </p:nvSpPr>
        <p:spPr>
          <a:xfrm>
            <a:off x="452124" y="4470400"/>
            <a:ext cx="23864056" cy="4775200"/>
          </a:xfrm>
          <a:prstGeom prst="rect">
            <a:avLst/>
          </a:prstGeom>
        </p:spPr>
        <p:txBody>
          <a:bodyPr lIns="91438" tIns="91438" rIns="91438" bIns="91438"/>
          <a:lstStyle/>
          <a:p>
            <a:pPr defTabSz="1664335">
              <a:lnSpc>
                <a:spcPct val="90000"/>
              </a:lnSpc>
              <a:spcBef>
                <a:spcPts val="1800"/>
              </a:spcBef>
              <a:defRPr sz="4300" spc="-170">
                <a:latin typeface="等线" panose="02010600030101010101" charset="-122"/>
                <a:ea typeface="等线" panose="02010600030101010101" charset="-122"/>
                <a:cs typeface="等线" panose="02010600030101010101" charset="-122"/>
                <a:sym typeface="等线" panose="02010600030101010101" charset="-122"/>
              </a:defRPr>
            </a:pPr>
            <a:endParaRPr/>
          </a:p>
          <a:p>
            <a:pPr defTabSz="1664335">
              <a:lnSpc>
                <a:spcPct val="90000"/>
              </a:lnSpc>
              <a:defRPr sz="10500" spc="-200">
                <a:latin typeface="等线 Light" panose="02010600030101010101" charset="-122"/>
                <a:ea typeface="等线 Light" panose="02010600030101010101" charset="-122"/>
                <a:cs typeface="等线 Light" panose="02010600030101010101" charset="-122"/>
                <a:sym typeface="等线 Light" panose="02010600030101010101" charset="-122"/>
              </a:defRPr>
            </a:pPr>
            <a:r>
              <a:rPr lang="en-US"/>
              <a:t>H</a:t>
            </a:r>
            <a:r>
              <a:t>280 SCUD Vision Flow</a:t>
            </a:r>
            <a:endParaRPr spc="-170"/>
          </a:p>
          <a:p>
            <a:pPr defTabSz="1664335">
              <a:lnSpc>
                <a:spcPct val="90000"/>
              </a:lnSpc>
              <a:defRPr sz="10500" spc="-200">
                <a:latin typeface="等线 Light" panose="02010600030101010101" charset="-122"/>
                <a:ea typeface="等线 Light" panose="02010600030101010101" charset="-122"/>
                <a:cs typeface="等线 Light" panose="02010600030101010101" charset="-122"/>
                <a:sym typeface="等线 Light" panose="02010600030101010101" charset="-122"/>
              </a:defRPr>
            </a:pPr>
            <a:r>
              <a:t>                                                      </a:t>
            </a:r>
            <a:r>
              <a:rPr sz="4100" spc="-199"/>
              <a:t> </a:t>
            </a:r>
            <a:r>
              <a:t>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9" name="图片 2" descr="C:\Users\Administrator\Desktop\1001EW的visionflow\5.PNG5"/>
          <p:cNvPicPr>
            <a:picLocks noChangeAspect="1"/>
          </p:cNvPicPr>
          <p:nvPr/>
        </p:nvPicPr>
        <p:blipFill>
          <a:blip r:embed="rId2"/>
          <a:srcRect/>
          <a:stretch>
            <a:fillRect/>
          </a:stretch>
        </p:blipFill>
        <p:spPr>
          <a:xfrm>
            <a:off x="7652908" y="2821025"/>
            <a:ext cx="4469771" cy="3789045"/>
          </a:xfrm>
          <a:prstGeom prst="rect">
            <a:avLst/>
          </a:prstGeom>
          <a:ln w="12700">
            <a:miter lim="400000"/>
            <a:headEnd/>
            <a:tailEnd/>
          </a:ln>
        </p:spPr>
      </p:pic>
      <p:sp>
        <p:nvSpPr>
          <p:cNvPr id="520" name="Audio | C015 Vision Flow"/>
          <p:cNvSpPr txBox="1">
            <a:spLocks noGrp="1"/>
          </p:cNvSpPr>
          <p:nvPr>
            <p:ph type="body" sz="quarter" idx="1"/>
          </p:nvPr>
        </p:nvSpPr>
        <p:spPr>
          <a:xfrm>
            <a:off x="338741" y="256109"/>
            <a:ext cx="23667306" cy="689122"/>
          </a:xfrm>
          <a:prstGeom prst="rect">
            <a:avLst/>
          </a:prstGeom>
        </p:spPr>
        <p:txBody>
          <a:bodyPr/>
          <a:lstStyle/>
          <a:p>
            <a:pPr>
              <a:spcBef>
                <a:spcPts val="0"/>
              </a:spcBef>
              <a:defRPr sz="3600">
                <a:solidFill>
                  <a:srgbClr val="0096FF"/>
                </a:solidFill>
                <a:latin typeface="Helvetica Neue Light" panose="02000503000000020004"/>
                <a:ea typeface="Helvetica Neue Light" panose="02000503000000020004"/>
                <a:cs typeface="Helvetica Neue Light" panose="02000503000000020004"/>
                <a:sym typeface="Helvetica Neue Light" panose="02000503000000020004"/>
              </a:defRPr>
            </a:pPr>
            <a:r>
              <a:t>Audio </a:t>
            </a:r>
            <a:r>
              <a:rPr>
                <a:solidFill>
                  <a:srgbClr val="A6AAA9"/>
                </a:solidFill>
                <a:latin typeface="Helvetica Neue Thin" panose="02000503000000020004"/>
                <a:ea typeface="Helvetica Neue Thin" panose="02000503000000020004"/>
                <a:cs typeface="Helvetica Neue Thin" panose="02000503000000020004"/>
                <a:sym typeface="Helvetica Neue Thin" panose="02000503000000020004"/>
              </a:rPr>
              <a:t>|</a:t>
            </a:r>
            <a:r>
              <a:rPr>
                <a:solidFill>
                  <a:srgbClr val="A6AAA9"/>
                </a:solidFill>
                <a:latin typeface="+mj-lt"/>
                <a:ea typeface="+mj-ea"/>
                <a:cs typeface="+mj-cs"/>
                <a:sym typeface="Helvetica"/>
              </a:rPr>
              <a:t> </a:t>
            </a:r>
            <a:r>
              <a:rPr>
                <a:solidFill>
                  <a:srgbClr val="929292"/>
                </a:solidFill>
                <a:latin typeface="+mj-lt"/>
                <a:ea typeface="+mj-ea"/>
                <a:cs typeface="+mj-cs"/>
                <a:sym typeface="Helvetica"/>
              </a:rPr>
              <a:t>H280 Vision Flow | Glue path 1 – </a:t>
            </a:r>
            <a:r>
              <a:rPr lang="en-US">
                <a:solidFill>
                  <a:srgbClr val="929292"/>
                </a:solidFill>
                <a:latin typeface="+mj-lt"/>
                <a:ea typeface="+mj-ea"/>
                <a:cs typeface="+mj-cs"/>
                <a:sym typeface="Helvetica"/>
              </a:rPr>
              <a:t>Finding lines</a:t>
            </a:r>
          </a:p>
        </p:txBody>
      </p:sp>
      <p:sp>
        <p:nvSpPr>
          <p:cNvPr id="521" name="幻灯片编号"/>
          <p:cNvSpPr txBox="1">
            <a:spLocks noGrp="1"/>
          </p:cNvSpPr>
          <p:nvPr>
            <p:ph type="sldNum" sz="quarter" idx="4294967295"/>
          </p:nvPr>
        </p:nvSpPr>
        <p:spPr>
          <a:xfrm>
            <a:off x="15498519" y="13139993"/>
            <a:ext cx="315980" cy="319890"/>
          </a:xfrm>
          <a:prstGeom prst="rect">
            <a:avLst/>
          </a:prstGeom>
        </p:spPr>
        <p:txBody>
          <a:bodyPr lIns="66905" tIns="66905" rIns="66905" bIns="66905" anchor="t"/>
          <a:lstStyle>
            <a:lvl1pPr defTabSz="819150">
              <a:defRPr sz="1200">
                <a:solidFill>
                  <a:srgbClr val="606060"/>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10</a:t>
            </a:fld>
            <a:endParaRPr/>
          </a:p>
        </p:txBody>
      </p:sp>
      <p:sp>
        <p:nvSpPr>
          <p:cNvPr id="524" name="2. Positioning Cap"/>
          <p:cNvSpPr txBox="1"/>
          <p:nvPr/>
        </p:nvSpPr>
        <p:spPr>
          <a:xfrm>
            <a:off x="14978214" y="4376397"/>
            <a:ext cx="2831059" cy="660407"/>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rPr sz="1600"/>
              <a:t>L searching template</a:t>
            </a:r>
          </a:p>
        </p:txBody>
      </p:sp>
      <p:sp>
        <p:nvSpPr>
          <p:cNvPr id="525" name="2. Positioning Cap"/>
          <p:cNvSpPr txBox="1"/>
          <p:nvPr/>
        </p:nvSpPr>
        <p:spPr>
          <a:xfrm>
            <a:off x="18710819" y="4359590"/>
            <a:ext cx="2384426" cy="660404"/>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rPr sz="1600"/>
              <a:t>caliper parameter</a:t>
            </a:r>
          </a:p>
        </p:txBody>
      </p:sp>
      <p:sp>
        <p:nvSpPr>
          <p:cNvPr id="526" name="2. Positioning Cap"/>
          <p:cNvSpPr txBox="1"/>
          <p:nvPr/>
        </p:nvSpPr>
        <p:spPr>
          <a:xfrm>
            <a:off x="14887264" y="7169407"/>
            <a:ext cx="3011736" cy="660407"/>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rPr sz="1600"/>
              <a:t>L1 searching template</a:t>
            </a:r>
          </a:p>
        </p:txBody>
      </p:sp>
      <p:sp>
        <p:nvSpPr>
          <p:cNvPr id="527" name="2. Positioning Cap"/>
          <p:cNvSpPr txBox="1"/>
          <p:nvPr/>
        </p:nvSpPr>
        <p:spPr>
          <a:xfrm>
            <a:off x="18668274" y="7159815"/>
            <a:ext cx="2384426" cy="660404"/>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rPr sz="1600"/>
              <a:t>caliper parameter</a:t>
            </a:r>
          </a:p>
        </p:txBody>
      </p:sp>
      <p:sp>
        <p:nvSpPr>
          <p:cNvPr id="528" name="搜索方向：从上到下，从亮到暗…"/>
          <p:cNvSpPr txBox="1"/>
          <p:nvPr/>
        </p:nvSpPr>
        <p:spPr>
          <a:xfrm>
            <a:off x="13372923" y="10510585"/>
            <a:ext cx="9920004" cy="2301237"/>
          </a:xfrm>
          <a:prstGeom prst="rect">
            <a:avLst/>
          </a:prstGeom>
          <a:ln w="12700">
            <a:miter lim="400000"/>
          </a:ln>
        </p:spPr>
        <p:txBody>
          <a:bodyPr lIns="45718" tIns="45718" rIns="45718" bIns="45718" anchor="ctr">
            <a:spAutoFit/>
          </a:bodyPr>
          <a:lstStyle/>
          <a:p>
            <a:pPr defTabSz="914400">
              <a:spcBef>
                <a:spcPts val="0"/>
              </a:spcBef>
              <a:defRPr sz="2400">
                <a:latin typeface="Helvetica Light"/>
                <a:ea typeface="Helvetica Light"/>
                <a:cs typeface="Helvetica Light"/>
                <a:sym typeface="Helvetica Light"/>
              </a:defRPr>
            </a:pPr>
            <a:r>
              <a:t>Search direction: left to right, dark to light</a:t>
            </a:r>
          </a:p>
          <a:p>
            <a:pPr defTabSz="914400">
              <a:spcBef>
                <a:spcPts val="0"/>
              </a:spcBef>
              <a:defRPr sz="2400">
                <a:latin typeface="Helvetica Light"/>
                <a:ea typeface="Helvetica Light"/>
                <a:cs typeface="Helvetica Light"/>
                <a:sym typeface="Helvetica Light"/>
              </a:defRPr>
            </a:pPr>
            <a:endParaRPr/>
          </a:p>
          <a:p>
            <a:pPr defTabSz="914400">
              <a:spcBef>
                <a:spcPts val="0"/>
              </a:spcBef>
              <a:defRPr sz="2400">
                <a:latin typeface="Helvetica Light"/>
                <a:ea typeface="Helvetica Light"/>
                <a:cs typeface="Helvetica Light"/>
                <a:sym typeface="Helvetica Light"/>
              </a:defRPr>
            </a:pPr>
            <a:r>
              <a:t>Feature selection:</a:t>
            </a:r>
          </a:p>
          <a:p>
            <a:pPr defTabSz="914400">
              <a:spcBef>
                <a:spcPts val="0"/>
              </a:spcBef>
              <a:defRPr sz="2400">
                <a:latin typeface="Helvetica Light"/>
                <a:ea typeface="Helvetica Light"/>
                <a:cs typeface="Helvetica Light"/>
                <a:sym typeface="Helvetica Light"/>
              </a:defRPr>
            </a:pPr>
            <a:r>
              <a:t>Select a small section above the RVM that is relatively close to a straight line to represent the angle of the material, the length of the search box is 43pixel and the height is 34pixel</a:t>
            </a:r>
          </a:p>
        </p:txBody>
      </p:sp>
      <p:grpSp>
        <p:nvGrpSpPr>
          <p:cNvPr id="531" name="矩形 24"/>
          <p:cNvGrpSpPr/>
          <p:nvPr/>
        </p:nvGrpSpPr>
        <p:grpSpPr>
          <a:xfrm>
            <a:off x="1242489" y="1960097"/>
            <a:ext cx="4509941" cy="2145051"/>
            <a:chOff x="0" y="0"/>
            <a:chExt cx="4509939" cy="2145050"/>
          </a:xfrm>
        </p:grpSpPr>
        <p:sp>
          <p:nvSpPr>
            <p:cNvPr id="529" name="矩形"/>
            <p:cNvSpPr/>
            <p:nvPr/>
          </p:nvSpPr>
          <p:spPr>
            <a:xfrm>
              <a:off x="0" y="0"/>
              <a:ext cx="4509940" cy="2064975"/>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530" name="采集一张图像"/>
            <p:cNvSpPr txBox="1"/>
            <p:nvPr/>
          </p:nvSpPr>
          <p:spPr>
            <a:xfrm>
              <a:off x="55673" y="351814"/>
              <a:ext cx="4398591" cy="1793237"/>
            </a:xfrm>
            <a:prstGeom prst="rect">
              <a:avLst/>
            </a:prstGeom>
            <a:noFill/>
            <a:ln w="12700" cap="flat">
              <a:noFill/>
              <a:miter lim="400000"/>
            </a:ln>
            <a:effectLst/>
          </p:spPr>
          <p:txBody>
            <a:bodyPr wrap="square" lIns="45718" tIns="45718" rIns="45718" bIns="45718" numCol="1" anchor="ctr">
              <a:spAutoFit/>
            </a:bodyPr>
            <a:lstStyle/>
            <a:p>
              <a:pPr algn="ctr" defTabSz="914400">
                <a:spcBef>
                  <a:spcPts val="0"/>
                </a:spcBef>
                <a:defRPr sz="2200">
                  <a:latin typeface="Helvetica Light"/>
                  <a:ea typeface="Helvetica Light"/>
                  <a:cs typeface="Helvetica Light"/>
                  <a:sym typeface="Helvetica Light"/>
                </a:defRPr>
              </a:pPr>
              <a:r>
                <a:t>According to the template created,  P-point offset (-320, -32) to get the center of the L line search box</a:t>
              </a:r>
              <a:r>
                <a:rPr>
                  <a:latin typeface="+mn-lt"/>
                  <a:ea typeface="+mn-ea"/>
                  <a:cs typeface="+mn-cs"/>
                  <a:sym typeface="Helvetica Neue" panose="02000503000000020004"/>
                </a:rPr>
                <a:t>，</a:t>
              </a:r>
              <a:r>
                <a:t> offset (-263, -26) to get L1 line search box</a:t>
              </a:r>
            </a:p>
          </p:txBody>
        </p:sp>
      </p:grpSp>
      <p:sp>
        <p:nvSpPr>
          <p:cNvPr id="532" name="直接箭头连接符 27"/>
          <p:cNvSpPr/>
          <p:nvPr/>
        </p:nvSpPr>
        <p:spPr>
          <a:xfrm>
            <a:off x="3477828" y="4050627"/>
            <a:ext cx="12705" cy="494951"/>
          </a:xfrm>
          <a:custGeom>
            <a:avLst/>
            <a:gdLst/>
            <a:ahLst/>
            <a:cxnLst>
              <a:cxn ang="0">
                <a:pos x="wd2" y="hd2"/>
              </a:cxn>
              <a:cxn ang="5400000">
                <a:pos x="wd2" y="hd2"/>
              </a:cxn>
              <a:cxn ang="10800000">
                <a:pos x="wd2" y="hd2"/>
              </a:cxn>
              <a:cxn ang="16200000">
                <a:pos x="wd2" y="hd2"/>
              </a:cxn>
            </a:cxnLst>
            <a:rect l="0" t="0" r="r" b="b"/>
            <a:pathLst>
              <a:path w="17894" h="21600" extrusionOk="0">
                <a:moveTo>
                  <a:pt x="17894" y="0"/>
                </a:moveTo>
                <a:cubicBezTo>
                  <a:pt x="-3706" y="7200"/>
                  <a:pt x="-3706" y="14400"/>
                  <a:pt x="7094" y="21600"/>
                </a:cubicBezTo>
              </a:path>
            </a:pathLst>
          </a:custGeom>
          <a:ln w="6350">
            <a:solidFill>
              <a:srgbClr val="000000"/>
            </a:solidFill>
            <a:miter/>
            <a:tailEnd type="triangle"/>
          </a:ln>
        </p:spPr>
        <p:txBody>
          <a:bodyPr lIns="50800" tIns="50800" rIns="50800" bIns="50800"/>
          <a:lstStyle/>
          <a:p>
            <a:pPr defTabSz="819150">
              <a:spcBef>
                <a:spcPts val="0"/>
              </a:spcBef>
              <a:defRPr sz="2000">
                <a:latin typeface="Helvetica Light"/>
                <a:ea typeface="Helvetica Light"/>
                <a:cs typeface="Helvetica Light"/>
                <a:sym typeface="Helvetica Light"/>
              </a:defRPr>
            </a:pPr>
            <a:endParaRPr/>
          </a:p>
        </p:txBody>
      </p:sp>
      <p:grpSp>
        <p:nvGrpSpPr>
          <p:cNvPr id="535" name="矩形 28"/>
          <p:cNvGrpSpPr/>
          <p:nvPr/>
        </p:nvGrpSpPr>
        <p:grpSpPr>
          <a:xfrm>
            <a:off x="1309952" y="4578981"/>
            <a:ext cx="4442474" cy="2031553"/>
            <a:chOff x="0" y="0"/>
            <a:chExt cx="4442473" cy="2031552"/>
          </a:xfrm>
        </p:grpSpPr>
        <p:sp>
          <p:nvSpPr>
            <p:cNvPr id="533" name="矩形"/>
            <p:cNvSpPr/>
            <p:nvPr/>
          </p:nvSpPr>
          <p:spPr>
            <a:xfrm>
              <a:off x="0" y="0"/>
              <a:ext cx="4442474" cy="2031553"/>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534" name="找线工具的搜索框绑定“模板匹配”结果"/>
            <p:cNvSpPr txBox="1"/>
            <p:nvPr/>
          </p:nvSpPr>
          <p:spPr>
            <a:xfrm>
              <a:off x="54839" y="309655"/>
              <a:ext cx="4332794" cy="1412237"/>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According to the center of the line search box set the parameters, the line search box is automatically generated.</a:t>
              </a:r>
            </a:p>
          </p:txBody>
        </p:sp>
      </p:grpSp>
      <p:sp>
        <p:nvSpPr>
          <p:cNvPr id="536" name="直接箭头连接符 29"/>
          <p:cNvSpPr/>
          <p:nvPr/>
        </p:nvSpPr>
        <p:spPr>
          <a:xfrm>
            <a:off x="3465131" y="6633612"/>
            <a:ext cx="6" cy="576569"/>
          </a:xfrm>
          <a:prstGeom prst="line">
            <a:avLst/>
          </a:prstGeom>
          <a:ln w="6350">
            <a:solidFill>
              <a:srgbClr val="000000"/>
            </a:solidFill>
            <a:miter/>
            <a:tailEnd type="triangle"/>
          </a:ln>
        </p:spPr>
        <p:txBody>
          <a:bodyPr lIns="45718" tIns="45718" rIns="45718" bIns="45718"/>
          <a:lstStyle/>
          <a:p>
            <a:endParaRPr/>
          </a:p>
        </p:txBody>
      </p:sp>
      <p:grpSp>
        <p:nvGrpSpPr>
          <p:cNvPr id="539" name="矩形 30"/>
          <p:cNvGrpSpPr/>
          <p:nvPr/>
        </p:nvGrpSpPr>
        <p:grpSpPr>
          <a:xfrm>
            <a:off x="1368680" y="7303222"/>
            <a:ext cx="4218315" cy="1326524"/>
            <a:chOff x="0" y="-1"/>
            <a:chExt cx="4218313" cy="1326523"/>
          </a:xfrm>
        </p:grpSpPr>
        <p:sp>
          <p:nvSpPr>
            <p:cNvPr id="537" name="矩形"/>
            <p:cNvSpPr/>
            <p:nvPr/>
          </p:nvSpPr>
          <p:spPr>
            <a:xfrm>
              <a:off x="0" y="-2"/>
              <a:ext cx="4218314" cy="1326524"/>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538" name="根据“模板匹配”结果，得到搜索框的位置"/>
            <p:cNvSpPr txBox="1"/>
            <p:nvPr/>
          </p:nvSpPr>
          <p:spPr>
            <a:xfrm>
              <a:off x="52069" y="90172"/>
              <a:ext cx="4113860" cy="1082037"/>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According to the caliper parameters, in the line search box, find the line L &amp; L1</a:t>
              </a:r>
            </a:p>
          </p:txBody>
        </p:sp>
      </p:grpSp>
      <p:sp>
        <p:nvSpPr>
          <p:cNvPr id="540" name="2. Positioning Cap"/>
          <p:cNvSpPr txBox="1"/>
          <p:nvPr/>
        </p:nvSpPr>
        <p:spPr>
          <a:xfrm>
            <a:off x="1484194" y="9492929"/>
            <a:ext cx="4079280" cy="660407"/>
          </a:xfrm>
          <a:prstGeom prst="rect">
            <a:avLst/>
          </a:prstGeom>
          <a:ln w="12700">
            <a:miter lim="400000"/>
          </a:ln>
        </p:spPr>
        <p:txBody>
          <a:bodyPr wrap="none" lIns="0" tIns="0" rIns="0" bIns="0">
            <a:normAutofit/>
          </a:bodyPr>
          <a:lstStyle>
            <a:lvl1pPr algn="ctr" defTabSz="819150">
              <a:spcBef>
                <a:spcPts val="0"/>
              </a:spcBef>
              <a:defRPr sz="3600">
                <a:latin typeface="SF Hello Regular"/>
                <a:ea typeface="SF Hello Regular"/>
                <a:cs typeface="SF Hello Regular"/>
                <a:sym typeface="SF Hello Regular"/>
              </a:defRPr>
            </a:lvl1pPr>
          </a:lstStyle>
          <a:p>
            <a:r>
              <a:t>Line finding process</a:t>
            </a:r>
          </a:p>
        </p:txBody>
      </p:sp>
      <p:pic>
        <p:nvPicPr>
          <p:cNvPr id="541" name="图片 7" descr="C:\Users\EVOC\Desktop\新建文件夹\3.PNG3"/>
          <p:cNvPicPr>
            <a:picLocks noChangeAspect="1"/>
          </p:cNvPicPr>
          <p:nvPr/>
        </p:nvPicPr>
        <p:blipFill>
          <a:blip r:embed="rId3"/>
          <a:srcRect/>
          <a:stretch>
            <a:fillRect/>
          </a:stretch>
        </p:blipFill>
        <p:spPr>
          <a:xfrm>
            <a:off x="14832965" y="5443220"/>
            <a:ext cx="2976245" cy="1612265"/>
          </a:xfrm>
          <a:prstGeom prst="rect">
            <a:avLst/>
          </a:prstGeom>
          <a:ln w="12700">
            <a:miter lim="400000"/>
            <a:headEnd/>
            <a:tailEnd/>
          </a:ln>
        </p:spPr>
      </p:pic>
      <p:pic>
        <p:nvPicPr>
          <p:cNvPr id="542" name="图片 2" descr="C:\Users\EVOC\Desktop\新建文件夹\2.PNG2"/>
          <p:cNvPicPr>
            <a:picLocks noChangeAspect="1"/>
          </p:cNvPicPr>
          <p:nvPr/>
        </p:nvPicPr>
        <p:blipFill>
          <a:blip r:embed="rId4"/>
          <a:srcRect/>
          <a:stretch>
            <a:fillRect/>
          </a:stretch>
        </p:blipFill>
        <p:spPr>
          <a:xfrm>
            <a:off x="14905355" y="2602230"/>
            <a:ext cx="2976245" cy="1612265"/>
          </a:xfrm>
          <a:prstGeom prst="rect">
            <a:avLst/>
          </a:prstGeom>
          <a:ln w="12700">
            <a:miter lim="400000"/>
            <a:headEnd/>
            <a:tailEnd/>
          </a:ln>
        </p:spPr>
      </p:pic>
      <p:pic>
        <p:nvPicPr>
          <p:cNvPr id="543" name="图片 5" descr="C:\Users\EVOC\Desktop\新建文件夹\33.PNG33"/>
          <p:cNvPicPr>
            <a:picLocks noChangeAspect="1"/>
          </p:cNvPicPr>
          <p:nvPr/>
        </p:nvPicPr>
        <p:blipFill>
          <a:blip r:embed="rId5"/>
          <a:srcRect/>
          <a:stretch>
            <a:fillRect/>
          </a:stretch>
        </p:blipFill>
        <p:spPr>
          <a:xfrm>
            <a:off x="18415000" y="5333048"/>
            <a:ext cx="2976245" cy="1612265"/>
          </a:xfrm>
          <a:prstGeom prst="rect">
            <a:avLst/>
          </a:prstGeom>
          <a:ln w="12700">
            <a:miter lim="400000"/>
            <a:headEnd/>
            <a:tailEnd/>
          </a:ln>
        </p:spPr>
      </p:pic>
      <p:pic>
        <p:nvPicPr>
          <p:cNvPr id="544" name="图片 6" descr="C:\Users\EVOC\Desktop\新建文件夹\22.PNG22"/>
          <p:cNvPicPr>
            <a:picLocks noChangeAspect="1"/>
          </p:cNvPicPr>
          <p:nvPr/>
        </p:nvPicPr>
        <p:blipFill>
          <a:blip r:embed="rId6"/>
          <a:srcRect/>
          <a:stretch>
            <a:fillRect/>
          </a:stretch>
        </p:blipFill>
        <p:spPr>
          <a:xfrm>
            <a:off x="18415000" y="2602230"/>
            <a:ext cx="2976245" cy="1612265"/>
          </a:xfrm>
          <a:prstGeom prst="rect">
            <a:avLst/>
          </a:prstGeom>
          <a:ln w="12700">
            <a:miter lim="400000"/>
            <a:headEnd/>
            <a:tailEnd/>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6" name="图片 1" descr="C:\Users\Administrator\Desktop\1001EW的visionflow\6.PNG6"/>
          <p:cNvPicPr>
            <a:picLocks noChangeAspect="1"/>
          </p:cNvPicPr>
          <p:nvPr/>
        </p:nvPicPr>
        <p:blipFill>
          <a:blip r:embed="rId2"/>
          <a:srcRect/>
          <a:stretch>
            <a:fillRect/>
          </a:stretch>
        </p:blipFill>
        <p:spPr>
          <a:xfrm>
            <a:off x="7415455" y="3571043"/>
            <a:ext cx="4770757" cy="3279140"/>
          </a:xfrm>
          <a:prstGeom prst="rect">
            <a:avLst/>
          </a:prstGeom>
          <a:ln w="12700">
            <a:miter lim="400000"/>
            <a:headEnd/>
            <a:tailEnd/>
          </a:ln>
        </p:spPr>
      </p:pic>
      <p:sp>
        <p:nvSpPr>
          <p:cNvPr id="547" name="Audio | C015 Vision Flow"/>
          <p:cNvSpPr txBox="1">
            <a:spLocks noGrp="1"/>
          </p:cNvSpPr>
          <p:nvPr>
            <p:ph type="body" sz="quarter" idx="1"/>
          </p:nvPr>
        </p:nvSpPr>
        <p:spPr>
          <a:xfrm>
            <a:off x="338741" y="256109"/>
            <a:ext cx="23667306" cy="689122"/>
          </a:xfrm>
          <a:prstGeom prst="rect">
            <a:avLst/>
          </a:prstGeom>
        </p:spPr>
        <p:txBody>
          <a:bodyPr/>
          <a:lstStyle/>
          <a:p>
            <a:pPr>
              <a:spcBef>
                <a:spcPts val="0"/>
              </a:spcBef>
              <a:defRPr sz="2800">
                <a:solidFill>
                  <a:srgbClr val="0096FF"/>
                </a:solidFill>
                <a:latin typeface="Helvetica Neue Light" panose="02000503000000020004"/>
                <a:ea typeface="Helvetica Neue Light" panose="02000503000000020004"/>
                <a:cs typeface="Helvetica Neue Light" panose="02000503000000020004"/>
                <a:sym typeface="Helvetica Neue Light" panose="02000503000000020004"/>
              </a:defRPr>
            </a:pPr>
            <a:r>
              <a:t>Audio </a:t>
            </a:r>
            <a:r>
              <a:rPr>
                <a:solidFill>
                  <a:srgbClr val="A6AAA9"/>
                </a:solidFill>
                <a:latin typeface="Helvetica Neue Thin" panose="02000503000000020004"/>
                <a:ea typeface="Helvetica Neue Thin" panose="02000503000000020004"/>
                <a:cs typeface="Helvetica Neue Thin" panose="02000503000000020004"/>
                <a:sym typeface="Helvetica Neue Thin" panose="02000503000000020004"/>
              </a:rPr>
              <a:t>|</a:t>
            </a:r>
            <a:r>
              <a:rPr>
                <a:solidFill>
                  <a:srgbClr val="A6AAA9"/>
                </a:solidFill>
                <a:latin typeface="+mj-lt"/>
                <a:ea typeface="+mj-ea"/>
                <a:cs typeface="+mj-cs"/>
                <a:sym typeface="Helvetica"/>
              </a:rPr>
              <a:t> </a:t>
            </a:r>
            <a:r>
              <a:rPr>
                <a:solidFill>
                  <a:srgbClr val="929292"/>
                </a:solidFill>
                <a:latin typeface="+mj-lt"/>
                <a:ea typeface="+mj-ea"/>
                <a:cs typeface="+mj-cs"/>
                <a:sym typeface="Helvetica"/>
              </a:rPr>
              <a:t>H280 Vision Flow | Glue path 1 – </a:t>
            </a:r>
            <a:r>
              <a:rPr lang="en-US">
                <a:solidFill>
                  <a:srgbClr val="929292"/>
                </a:solidFill>
                <a:latin typeface="+mj-lt"/>
                <a:ea typeface="+mj-ea"/>
                <a:cs typeface="+mj-cs"/>
                <a:sym typeface="Helvetica"/>
              </a:rPr>
              <a:t>Finding lines</a:t>
            </a:r>
          </a:p>
        </p:txBody>
      </p:sp>
      <p:sp>
        <p:nvSpPr>
          <p:cNvPr id="548" name="幻灯片编号"/>
          <p:cNvSpPr txBox="1">
            <a:spLocks noGrp="1"/>
          </p:cNvSpPr>
          <p:nvPr>
            <p:ph type="sldNum" sz="quarter" idx="4294967295"/>
          </p:nvPr>
        </p:nvSpPr>
        <p:spPr>
          <a:xfrm>
            <a:off x="15498519" y="13139993"/>
            <a:ext cx="315980" cy="319890"/>
          </a:xfrm>
          <a:prstGeom prst="rect">
            <a:avLst/>
          </a:prstGeom>
        </p:spPr>
        <p:txBody>
          <a:bodyPr lIns="66905" tIns="66905" rIns="66905" bIns="66905" anchor="t"/>
          <a:lstStyle>
            <a:lvl1pPr defTabSz="819150">
              <a:defRPr sz="1200">
                <a:solidFill>
                  <a:srgbClr val="606060"/>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11</a:t>
            </a:fld>
            <a:endParaRPr/>
          </a:p>
        </p:txBody>
      </p:sp>
      <p:sp>
        <p:nvSpPr>
          <p:cNvPr id="551" name="搜索方向：从上到下，从亮到暗…"/>
          <p:cNvSpPr txBox="1"/>
          <p:nvPr/>
        </p:nvSpPr>
        <p:spPr>
          <a:xfrm>
            <a:off x="13533434" y="10579187"/>
            <a:ext cx="9920004" cy="2301237"/>
          </a:xfrm>
          <a:prstGeom prst="rect">
            <a:avLst/>
          </a:prstGeom>
          <a:ln w="12700">
            <a:miter lim="400000"/>
          </a:ln>
        </p:spPr>
        <p:txBody>
          <a:bodyPr lIns="45718" tIns="45718" rIns="45718" bIns="45718" anchor="ctr">
            <a:spAutoFit/>
          </a:bodyPr>
          <a:lstStyle/>
          <a:p>
            <a:pPr defTabSz="914400">
              <a:spcBef>
                <a:spcPts val="0"/>
              </a:spcBef>
              <a:defRPr sz="2400">
                <a:latin typeface="Helvetica Light"/>
                <a:ea typeface="Helvetica Light"/>
                <a:cs typeface="Helvetica Light"/>
                <a:sym typeface="Helvetica Light"/>
              </a:defRPr>
            </a:pPr>
            <a:r>
              <a:t>Search direction: left to right, dark to light</a:t>
            </a:r>
          </a:p>
          <a:p>
            <a:pPr defTabSz="914400">
              <a:spcBef>
                <a:spcPts val="0"/>
              </a:spcBef>
              <a:defRPr sz="2400">
                <a:latin typeface="Helvetica Light"/>
                <a:ea typeface="Helvetica Light"/>
                <a:cs typeface="Helvetica Light"/>
                <a:sym typeface="Helvetica Light"/>
              </a:defRPr>
            </a:pPr>
            <a:endParaRPr/>
          </a:p>
          <a:p>
            <a:pPr defTabSz="914400">
              <a:spcBef>
                <a:spcPts val="0"/>
              </a:spcBef>
              <a:defRPr sz="2400">
                <a:latin typeface="Helvetica Light"/>
                <a:ea typeface="Helvetica Light"/>
                <a:cs typeface="Helvetica Light"/>
                <a:sym typeface="Helvetica Light"/>
              </a:defRPr>
            </a:pPr>
            <a:r>
              <a:t>Feature selection:</a:t>
            </a:r>
          </a:p>
          <a:p>
            <a:pPr defTabSz="914400">
              <a:spcBef>
                <a:spcPts val="0"/>
              </a:spcBef>
              <a:defRPr sz="2400">
                <a:latin typeface="Helvetica Light"/>
                <a:ea typeface="Helvetica Light"/>
                <a:cs typeface="Helvetica Light"/>
                <a:sym typeface="Helvetica Light"/>
              </a:defRPr>
            </a:pPr>
            <a:r>
              <a:t>Select a small section above the RVM that is relatively close to a straight line to represent the angle of the material, the length of the search box is 43pixel and the height is 34pixel</a:t>
            </a:r>
          </a:p>
        </p:txBody>
      </p:sp>
      <p:sp>
        <p:nvSpPr>
          <p:cNvPr id="552" name="2. Positioning Cap"/>
          <p:cNvSpPr txBox="1"/>
          <p:nvPr/>
        </p:nvSpPr>
        <p:spPr>
          <a:xfrm>
            <a:off x="14397657" y="4980282"/>
            <a:ext cx="3011736" cy="660407"/>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rPr sz="1600"/>
              <a:t>L2 searching template</a:t>
            </a:r>
          </a:p>
        </p:txBody>
      </p:sp>
      <p:sp>
        <p:nvSpPr>
          <p:cNvPr id="553" name="2. Positioning Cap"/>
          <p:cNvSpPr txBox="1"/>
          <p:nvPr/>
        </p:nvSpPr>
        <p:spPr>
          <a:xfrm>
            <a:off x="19709271" y="4959665"/>
            <a:ext cx="2808139" cy="660404"/>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rPr sz="1600"/>
              <a:t>L2 caliper parameter</a:t>
            </a:r>
          </a:p>
        </p:txBody>
      </p:sp>
      <p:sp>
        <p:nvSpPr>
          <p:cNvPr id="554" name="2. Positioning Cap"/>
          <p:cNvSpPr txBox="1"/>
          <p:nvPr/>
        </p:nvSpPr>
        <p:spPr>
          <a:xfrm>
            <a:off x="14397602" y="8472855"/>
            <a:ext cx="3011736" cy="660407"/>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rPr sz="1600"/>
              <a:t>L3 searching template</a:t>
            </a:r>
          </a:p>
        </p:txBody>
      </p:sp>
      <p:sp>
        <p:nvSpPr>
          <p:cNvPr id="555" name="2. Positioning Cap"/>
          <p:cNvSpPr txBox="1"/>
          <p:nvPr/>
        </p:nvSpPr>
        <p:spPr>
          <a:xfrm>
            <a:off x="19709214" y="8472556"/>
            <a:ext cx="2808139" cy="660404"/>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rPr sz="1600"/>
              <a:t>L3 caliper parameter</a:t>
            </a:r>
          </a:p>
        </p:txBody>
      </p:sp>
      <p:sp>
        <p:nvSpPr>
          <p:cNvPr id="556" name="2. Positioning Cap"/>
          <p:cNvSpPr txBox="1"/>
          <p:nvPr/>
        </p:nvSpPr>
        <p:spPr>
          <a:xfrm>
            <a:off x="1150185" y="9629454"/>
            <a:ext cx="4079280" cy="660407"/>
          </a:xfrm>
          <a:prstGeom prst="rect">
            <a:avLst/>
          </a:prstGeom>
          <a:ln w="12700">
            <a:miter lim="400000"/>
          </a:ln>
        </p:spPr>
        <p:txBody>
          <a:bodyPr wrap="none" lIns="0" tIns="0" rIns="0" bIns="0">
            <a:normAutofit/>
          </a:bodyPr>
          <a:lstStyle>
            <a:lvl1pPr algn="ctr" defTabSz="819150">
              <a:lnSpc>
                <a:spcPct val="80000"/>
              </a:lnSpc>
              <a:spcBef>
                <a:spcPts val="0"/>
              </a:spcBef>
              <a:defRPr sz="3600">
                <a:latin typeface="SF Hello Regular"/>
                <a:ea typeface="SF Hello Regular"/>
                <a:cs typeface="SF Hello Regular"/>
                <a:sym typeface="SF Hello Regular"/>
              </a:defRPr>
            </a:lvl1pPr>
          </a:lstStyle>
          <a:p>
            <a:r>
              <a:t>Line finding process</a:t>
            </a:r>
          </a:p>
        </p:txBody>
      </p:sp>
      <p:grpSp>
        <p:nvGrpSpPr>
          <p:cNvPr id="559" name="矩形 24"/>
          <p:cNvGrpSpPr/>
          <p:nvPr/>
        </p:nvGrpSpPr>
        <p:grpSpPr>
          <a:xfrm>
            <a:off x="1414780" y="1835614"/>
            <a:ext cx="4459964" cy="2957600"/>
            <a:chOff x="0" y="-1"/>
            <a:chExt cx="4459963" cy="2957599"/>
          </a:xfrm>
        </p:grpSpPr>
        <p:sp>
          <p:nvSpPr>
            <p:cNvPr id="557" name="矩形"/>
            <p:cNvSpPr/>
            <p:nvPr/>
          </p:nvSpPr>
          <p:spPr>
            <a:xfrm>
              <a:off x="0" y="-2"/>
              <a:ext cx="4459964" cy="2771525"/>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558" name="采集一张图像"/>
            <p:cNvSpPr txBox="1"/>
            <p:nvPr/>
          </p:nvSpPr>
          <p:spPr>
            <a:xfrm>
              <a:off x="55054" y="393600"/>
              <a:ext cx="4349852" cy="2563999"/>
            </a:xfrm>
            <a:prstGeom prst="rect">
              <a:avLst/>
            </a:prstGeom>
            <a:noFill/>
            <a:ln w="12700" cap="flat">
              <a:noFill/>
              <a:miter lim="400000"/>
            </a:ln>
            <a:effectLst/>
          </p:spPr>
          <p:txBody>
            <a:bodyPr wrap="square" lIns="45718" tIns="45718" rIns="45718" bIns="45718" numCol="1" anchor="ctr">
              <a:noAutofit/>
            </a:bodyPr>
            <a:lstStyle/>
            <a:p>
              <a:pPr algn="ctr" defTabSz="914400">
                <a:spcBef>
                  <a:spcPts val="0"/>
                </a:spcBef>
                <a:defRPr sz="2200">
                  <a:latin typeface="Helvetica Light"/>
                  <a:ea typeface="Helvetica Light"/>
                  <a:cs typeface="Helvetica Light"/>
                  <a:sym typeface="Helvetica Light"/>
                </a:defRPr>
              </a:pPr>
              <a:r>
                <a:t>According to the template created in Page10,  P-point offset (314, -35) to get the center of the L2 line search box </a:t>
              </a:r>
              <a:r>
                <a:rPr>
                  <a:latin typeface="+mn-lt"/>
                  <a:ea typeface="+mn-ea"/>
                  <a:cs typeface="+mn-cs"/>
                  <a:sym typeface="Helvetica Neue" panose="02000503000000020004"/>
                </a:rPr>
                <a:t>，</a:t>
              </a:r>
              <a:r>
                <a:t> offset (260, -34) to get the center of the L3 line search box</a:t>
              </a:r>
            </a:p>
          </p:txBody>
        </p:sp>
      </p:grpSp>
      <p:sp>
        <p:nvSpPr>
          <p:cNvPr id="560" name="直接箭头连接符 27"/>
          <p:cNvSpPr/>
          <p:nvPr/>
        </p:nvSpPr>
        <p:spPr>
          <a:xfrm>
            <a:off x="3465133" y="4562471"/>
            <a:ext cx="12705" cy="494951"/>
          </a:xfrm>
          <a:custGeom>
            <a:avLst/>
            <a:gdLst/>
            <a:ahLst/>
            <a:cxnLst>
              <a:cxn ang="0">
                <a:pos x="wd2" y="hd2"/>
              </a:cxn>
              <a:cxn ang="5400000">
                <a:pos x="wd2" y="hd2"/>
              </a:cxn>
              <a:cxn ang="10800000">
                <a:pos x="wd2" y="hd2"/>
              </a:cxn>
              <a:cxn ang="16200000">
                <a:pos x="wd2" y="hd2"/>
              </a:cxn>
            </a:cxnLst>
            <a:rect l="0" t="0" r="r" b="b"/>
            <a:pathLst>
              <a:path w="17894" h="21600" extrusionOk="0">
                <a:moveTo>
                  <a:pt x="17894" y="0"/>
                </a:moveTo>
                <a:cubicBezTo>
                  <a:pt x="-3706" y="7200"/>
                  <a:pt x="-3706" y="14400"/>
                  <a:pt x="7094" y="21600"/>
                </a:cubicBezTo>
              </a:path>
            </a:pathLst>
          </a:custGeom>
          <a:ln w="6350">
            <a:solidFill>
              <a:srgbClr val="000000"/>
            </a:solidFill>
            <a:miter/>
            <a:tailEnd type="triangle"/>
          </a:ln>
        </p:spPr>
        <p:txBody>
          <a:bodyPr lIns="50800" tIns="50800" rIns="50800" bIns="50800"/>
          <a:lstStyle/>
          <a:p>
            <a:pPr defTabSz="819150">
              <a:spcBef>
                <a:spcPts val="0"/>
              </a:spcBef>
              <a:defRPr sz="2000">
                <a:latin typeface="Helvetica Light"/>
                <a:ea typeface="Helvetica Light"/>
                <a:cs typeface="Helvetica Light"/>
                <a:sym typeface="Helvetica Light"/>
              </a:defRPr>
            </a:pPr>
            <a:endParaRPr/>
          </a:p>
        </p:txBody>
      </p:sp>
      <p:grpSp>
        <p:nvGrpSpPr>
          <p:cNvPr id="563" name="矩形 28"/>
          <p:cNvGrpSpPr/>
          <p:nvPr/>
        </p:nvGrpSpPr>
        <p:grpSpPr>
          <a:xfrm>
            <a:off x="1362707" y="5029902"/>
            <a:ext cx="4459964" cy="2063743"/>
            <a:chOff x="0" y="-1"/>
            <a:chExt cx="4459963" cy="2063741"/>
          </a:xfrm>
        </p:grpSpPr>
        <p:sp>
          <p:nvSpPr>
            <p:cNvPr id="561" name="矩形"/>
            <p:cNvSpPr/>
            <p:nvPr/>
          </p:nvSpPr>
          <p:spPr>
            <a:xfrm>
              <a:off x="-1" y="-2"/>
              <a:ext cx="4459964" cy="2063743"/>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562" name="找线工具的搜索框绑定“模板匹配”结果"/>
            <p:cNvSpPr txBox="1"/>
            <p:nvPr/>
          </p:nvSpPr>
          <p:spPr>
            <a:xfrm>
              <a:off x="55055" y="302880"/>
              <a:ext cx="4349851" cy="1457971"/>
            </a:xfrm>
            <a:prstGeom prst="rect">
              <a:avLst/>
            </a:prstGeom>
            <a:noFill/>
            <a:ln w="12700" cap="flat">
              <a:noFill/>
              <a:miter lim="400000"/>
            </a:ln>
            <a:effectLst/>
          </p:spPr>
          <p:txBody>
            <a:bodyPr wrap="square" lIns="45718" tIns="45718" rIns="45718" bIns="45718" numCol="1" anchor="ctr">
              <a:noAutofit/>
            </a:bodyPr>
            <a:lstStyle>
              <a:lvl1pPr algn="ctr" defTabSz="914400">
                <a:spcBef>
                  <a:spcPts val="0"/>
                </a:spcBef>
                <a:defRPr sz="2200">
                  <a:latin typeface="Helvetica Light"/>
                  <a:ea typeface="Helvetica Light"/>
                  <a:cs typeface="Helvetica Light"/>
                  <a:sym typeface="Helvetica Light"/>
                </a:defRPr>
              </a:lvl1pPr>
            </a:lstStyle>
            <a:p>
              <a:r>
                <a:t>According to the center of the line search box set the parameters, the line search box is automatically generated.</a:t>
              </a:r>
            </a:p>
          </p:txBody>
        </p:sp>
      </p:grpSp>
      <p:sp>
        <p:nvSpPr>
          <p:cNvPr id="564" name="直接箭头连接符 29"/>
          <p:cNvSpPr/>
          <p:nvPr/>
        </p:nvSpPr>
        <p:spPr>
          <a:xfrm>
            <a:off x="3465131" y="7214176"/>
            <a:ext cx="6" cy="576569"/>
          </a:xfrm>
          <a:prstGeom prst="line">
            <a:avLst/>
          </a:prstGeom>
          <a:ln w="6350">
            <a:solidFill>
              <a:srgbClr val="000000"/>
            </a:solidFill>
            <a:miter/>
            <a:tailEnd type="triangle"/>
          </a:ln>
        </p:spPr>
        <p:txBody>
          <a:bodyPr lIns="45718" tIns="45718" rIns="45718" bIns="45718"/>
          <a:lstStyle/>
          <a:p>
            <a:endParaRPr/>
          </a:p>
        </p:txBody>
      </p:sp>
      <p:grpSp>
        <p:nvGrpSpPr>
          <p:cNvPr id="567" name="矩形 30"/>
          <p:cNvGrpSpPr/>
          <p:nvPr/>
        </p:nvGrpSpPr>
        <p:grpSpPr>
          <a:xfrm>
            <a:off x="1310631" y="7789883"/>
            <a:ext cx="4564116" cy="1435268"/>
            <a:chOff x="0" y="-1"/>
            <a:chExt cx="4564114" cy="1435267"/>
          </a:xfrm>
        </p:grpSpPr>
        <p:sp>
          <p:nvSpPr>
            <p:cNvPr id="565" name="矩形"/>
            <p:cNvSpPr/>
            <p:nvPr/>
          </p:nvSpPr>
          <p:spPr>
            <a:xfrm>
              <a:off x="0" y="-2"/>
              <a:ext cx="4564115" cy="1435269"/>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566" name="根据“模板匹配”结果，得到搜索框的位置"/>
            <p:cNvSpPr txBox="1"/>
            <p:nvPr/>
          </p:nvSpPr>
          <p:spPr>
            <a:xfrm>
              <a:off x="-1" y="172711"/>
              <a:ext cx="4451098" cy="1170739"/>
            </a:xfrm>
            <a:prstGeom prst="rect">
              <a:avLst/>
            </a:prstGeom>
            <a:noFill/>
            <a:ln w="12700" cap="flat">
              <a:noFill/>
              <a:miter lim="400000"/>
            </a:ln>
            <a:effectLst/>
          </p:spPr>
          <p:txBody>
            <a:bodyPr wrap="square" lIns="45718" tIns="45718" rIns="45718" bIns="45718" numCol="1" anchor="ctr">
              <a:noAutofit/>
            </a:bodyPr>
            <a:lstStyle>
              <a:lvl1pPr algn="ctr" defTabSz="914400">
                <a:spcBef>
                  <a:spcPts val="0"/>
                </a:spcBef>
                <a:defRPr sz="2200">
                  <a:latin typeface="Helvetica Light"/>
                  <a:ea typeface="Helvetica Light"/>
                  <a:cs typeface="Helvetica Light"/>
                  <a:sym typeface="Helvetica Light"/>
                </a:defRPr>
              </a:lvl1pPr>
            </a:lstStyle>
            <a:p>
              <a:r>
                <a:t>According to the caliper parameters, in the line search box, find the line L2 &amp; L3</a:t>
              </a:r>
            </a:p>
          </p:txBody>
        </p:sp>
      </p:grpSp>
      <p:pic>
        <p:nvPicPr>
          <p:cNvPr id="568" name="图片 2" descr="图片 2"/>
          <p:cNvPicPr>
            <a:picLocks noChangeAspect="1"/>
          </p:cNvPicPr>
          <p:nvPr/>
        </p:nvPicPr>
        <p:blipFill>
          <a:blip r:embed="rId3"/>
          <a:stretch>
            <a:fillRect/>
          </a:stretch>
        </p:blipFill>
        <p:spPr>
          <a:xfrm>
            <a:off x="14043882" y="6447973"/>
            <a:ext cx="3874410" cy="1304929"/>
          </a:xfrm>
          <a:prstGeom prst="rect">
            <a:avLst/>
          </a:prstGeom>
          <a:ln w="12700">
            <a:miter lim="400000"/>
            <a:headEnd/>
            <a:tailEnd/>
          </a:ln>
        </p:spPr>
      </p:pic>
      <p:pic>
        <p:nvPicPr>
          <p:cNvPr id="569" name="图片 3" descr="图片 3"/>
          <p:cNvPicPr>
            <a:picLocks noChangeAspect="1"/>
          </p:cNvPicPr>
          <p:nvPr/>
        </p:nvPicPr>
        <p:blipFill>
          <a:blip r:embed="rId4"/>
          <a:stretch>
            <a:fillRect/>
          </a:stretch>
        </p:blipFill>
        <p:spPr>
          <a:xfrm>
            <a:off x="13966318" y="3301910"/>
            <a:ext cx="3874410" cy="1304929"/>
          </a:xfrm>
          <a:prstGeom prst="rect">
            <a:avLst/>
          </a:prstGeom>
          <a:ln w="12700">
            <a:miter lim="400000"/>
            <a:headEnd/>
            <a:tailEnd/>
          </a:ln>
        </p:spPr>
      </p:pic>
      <p:pic>
        <p:nvPicPr>
          <p:cNvPr id="570" name="图片 4" descr="图片 4"/>
          <p:cNvPicPr>
            <a:picLocks noChangeAspect="1"/>
          </p:cNvPicPr>
          <p:nvPr/>
        </p:nvPicPr>
        <p:blipFill>
          <a:blip r:embed="rId5"/>
          <a:stretch>
            <a:fillRect/>
          </a:stretch>
        </p:blipFill>
        <p:spPr>
          <a:xfrm>
            <a:off x="18896330" y="6447790"/>
            <a:ext cx="3874410" cy="1304929"/>
          </a:xfrm>
          <a:prstGeom prst="rect">
            <a:avLst/>
          </a:prstGeom>
          <a:ln w="12700">
            <a:miter lim="400000"/>
            <a:headEnd/>
            <a:tailEnd/>
          </a:ln>
        </p:spPr>
      </p:pic>
      <p:pic>
        <p:nvPicPr>
          <p:cNvPr id="571" name="图片 6" descr="图片 6"/>
          <p:cNvPicPr>
            <a:picLocks noChangeAspect="1"/>
          </p:cNvPicPr>
          <p:nvPr/>
        </p:nvPicPr>
        <p:blipFill>
          <a:blip r:embed="rId6"/>
          <a:stretch>
            <a:fillRect/>
          </a:stretch>
        </p:blipFill>
        <p:spPr>
          <a:xfrm>
            <a:off x="18896330" y="3222625"/>
            <a:ext cx="3874410" cy="1304929"/>
          </a:xfrm>
          <a:prstGeom prst="rect">
            <a:avLst/>
          </a:prstGeom>
          <a:ln w="12700">
            <a:miter lim="400000"/>
            <a:headEnd/>
            <a:tailEnd/>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 name="图片 1" descr="C:\Users\EVOC\Desktop\新建文件夹\1.bmp1"/>
          <p:cNvPicPr>
            <a:picLocks noChangeAspect="1"/>
          </p:cNvPicPr>
          <p:nvPr/>
        </p:nvPicPr>
        <p:blipFill>
          <a:blip r:embed="rId2"/>
          <a:srcRect/>
          <a:stretch>
            <a:fillRect/>
          </a:stretch>
        </p:blipFill>
        <p:spPr>
          <a:xfrm>
            <a:off x="9606983" y="2084100"/>
            <a:ext cx="9337067" cy="7811135"/>
          </a:xfrm>
          <a:prstGeom prst="rect">
            <a:avLst/>
          </a:prstGeom>
          <a:ln w="12700">
            <a:miter lim="400000"/>
            <a:headEnd/>
            <a:tailEnd/>
          </a:ln>
        </p:spPr>
      </p:pic>
      <p:sp>
        <p:nvSpPr>
          <p:cNvPr id="574" name="Audio | C015 Vision Flow"/>
          <p:cNvSpPr txBox="1">
            <a:spLocks noGrp="1"/>
          </p:cNvSpPr>
          <p:nvPr>
            <p:ph type="body" sz="quarter" idx="1"/>
          </p:nvPr>
        </p:nvSpPr>
        <p:spPr>
          <a:xfrm>
            <a:off x="153163" y="274946"/>
            <a:ext cx="23667306" cy="689122"/>
          </a:xfrm>
          <a:prstGeom prst="rect">
            <a:avLst/>
          </a:prstGeom>
        </p:spPr>
        <p:txBody>
          <a:bodyPr/>
          <a:lstStyle/>
          <a:p>
            <a:pPr>
              <a:spcBef>
                <a:spcPts val="0"/>
              </a:spcBef>
              <a:defRPr sz="3600">
                <a:solidFill>
                  <a:srgbClr val="0096FF"/>
                </a:solidFill>
                <a:latin typeface="Helvetica Neue Light" panose="02000503000000020004"/>
                <a:ea typeface="Helvetica Neue Light" panose="02000503000000020004"/>
                <a:cs typeface="Helvetica Neue Light" panose="02000503000000020004"/>
                <a:sym typeface="Helvetica Neue Light" panose="02000503000000020004"/>
              </a:defRPr>
            </a:pPr>
            <a:r>
              <a:t>Audio </a:t>
            </a:r>
            <a:r>
              <a:rPr>
                <a:solidFill>
                  <a:srgbClr val="A6AAA9"/>
                </a:solidFill>
                <a:latin typeface="Helvetica Neue Thin" panose="02000503000000020004"/>
                <a:ea typeface="Helvetica Neue Thin" panose="02000503000000020004"/>
                <a:cs typeface="Helvetica Neue Thin" panose="02000503000000020004"/>
                <a:sym typeface="Helvetica Neue Thin" panose="02000503000000020004"/>
              </a:rPr>
              <a:t>|</a:t>
            </a:r>
            <a:r>
              <a:rPr>
                <a:solidFill>
                  <a:srgbClr val="A6AAA9"/>
                </a:solidFill>
                <a:latin typeface="+mj-lt"/>
                <a:ea typeface="+mj-ea"/>
                <a:cs typeface="+mj-cs"/>
                <a:sym typeface="Helvetica"/>
              </a:rPr>
              <a:t> </a:t>
            </a:r>
            <a:r>
              <a:rPr>
                <a:solidFill>
                  <a:srgbClr val="929292"/>
                </a:solidFill>
                <a:latin typeface="+mj-lt"/>
                <a:ea typeface="+mj-ea"/>
                <a:cs typeface="+mj-cs"/>
                <a:sym typeface="Helvetica"/>
              </a:rPr>
              <a:t>H280 Vision Flow | Glue path 1 – </a:t>
            </a:r>
            <a:r>
              <a:rPr lang="en-US">
                <a:solidFill>
                  <a:srgbClr val="929292"/>
                </a:solidFill>
                <a:latin typeface="+mj-lt"/>
                <a:ea typeface="+mj-ea"/>
                <a:cs typeface="+mj-cs"/>
                <a:sym typeface="Helvetica"/>
              </a:rPr>
              <a:t>Finding lines</a:t>
            </a:r>
          </a:p>
        </p:txBody>
      </p:sp>
      <p:sp>
        <p:nvSpPr>
          <p:cNvPr id="575" name="文本框 45"/>
          <p:cNvSpPr txBox="1"/>
          <p:nvPr/>
        </p:nvSpPr>
        <p:spPr>
          <a:xfrm>
            <a:off x="9606915" y="11463655"/>
            <a:ext cx="9337676" cy="974729"/>
          </a:xfrm>
          <a:prstGeom prst="rect">
            <a:avLst/>
          </a:prstGeom>
          <a:ln w="12700">
            <a:miter lim="400000"/>
          </a:ln>
        </p:spPr>
        <p:txBody>
          <a:bodyPr lIns="0" tIns="0" rIns="0" bIns="0">
            <a:normAutofit/>
          </a:bodyPr>
          <a:lstStyle>
            <a:lvl1pPr defTabSz="810895">
              <a:spcBef>
                <a:spcPts val="0"/>
              </a:spcBef>
              <a:defRPr sz="2600">
                <a:latin typeface="SF Hello Regular"/>
                <a:ea typeface="SF Hello Regular"/>
                <a:cs typeface="SF Hello Regular"/>
                <a:sym typeface="SF Hello Regular"/>
              </a:defRPr>
            </a:lvl1pPr>
          </a:lstStyle>
          <a:p>
            <a:r>
              <a:t>The angle of the line L4 generate from the connection of M1 and M2 is used as the reference angle of the template material.</a:t>
            </a:r>
          </a:p>
        </p:txBody>
      </p:sp>
      <p:sp>
        <p:nvSpPr>
          <p:cNvPr id="576" name="L1"/>
          <p:cNvSpPr txBox="1"/>
          <p:nvPr/>
        </p:nvSpPr>
        <p:spPr>
          <a:xfrm>
            <a:off x="13344387" y="6786248"/>
            <a:ext cx="577256"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M1</a:t>
            </a:r>
          </a:p>
        </p:txBody>
      </p:sp>
      <p:sp>
        <p:nvSpPr>
          <p:cNvPr id="577" name="L1"/>
          <p:cNvSpPr txBox="1"/>
          <p:nvPr/>
        </p:nvSpPr>
        <p:spPr>
          <a:xfrm>
            <a:off x="14712017" y="6714493"/>
            <a:ext cx="577256"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M2</a:t>
            </a:r>
          </a:p>
        </p:txBody>
      </p:sp>
      <p:sp>
        <p:nvSpPr>
          <p:cNvPr id="578" name="L1"/>
          <p:cNvSpPr txBox="1"/>
          <p:nvPr/>
        </p:nvSpPr>
        <p:spPr>
          <a:xfrm>
            <a:off x="12480290" y="6570345"/>
            <a:ext cx="553085" cy="492125"/>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L1</a:t>
            </a:r>
          </a:p>
        </p:txBody>
      </p:sp>
      <p:sp>
        <p:nvSpPr>
          <p:cNvPr id="579" name="L1"/>
          <p:cNvSpPr txBox="1"/>
          <p:nvPr/>
        </p:nvSpPr>
        <p:spPr>
          <a:xfrm>
            <a:off x="10320124" y="7052793"/>
            <a:ext cx="255905" cy="492125"/>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lang="en-US">
                <a:solidFill>
                  <a:srgbClr val="FF0000"/>
                </a:solidFill>
              </a:rPr>
              <a:t>L</a:t>
            </a:r>
          </a:p>
        </p:txBody>
      </p:sp>
      <p:sp>
        <p:nvSpPr>
          <p:cNvPr id="580" name="L1"/>
          <p:cNvSpPr txBox="1"/>
          <p:nvPr/>
        </p:nvSpPr>
        <p:spPr>
          <a:xfrm>
            <a:off x="12624434" y="7268844"/>
            <a:ext cx="464742"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L2</a:t>
            </a:r>
          </a:p>
        </p:txBody>
      </p:sp>
      <p:sp>
        <p:nvSpPr>
          <p:cNvPr id="581" name="L1"/>
          <p:cNvSpPr txBox="1"/>
          <p:nvPr/>
        </p:nvSpPr>
        <p:spPr>
          <a:xfrm>
            <a:off x="16225179" y="6426456"/>
            <a:ext cx="464742"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L4</a:t>
            </a:r>
          </a:p>
        </p:txBody>
      </p:sp>
      <p:sp>
        <p:nvSpPr>
          <p:cNvPr id="582" name="L1"/>
          <p:cNvSpPr txBox="1"/>
          <p:nvPr/>
        </p:nvSpPr>
        <p:spPr>
          <a:xfrm>
            <a:off x="16224885" y="7268843"/>
            <a:ext cx="464741"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L3</a:t>
            </a:r>
          </a:p>
        </p:txBody>
      </p:sp>
      <p:sp>
        <p:nvSpPr>
          <p:cNvPr id="583" name="直接连接符 3"/>
          <p:cNvSpPr/>
          <p:nvPr/>
        </p:nvSpPr>
        <p:spPr>
          <a:xfrm>
            <a:off x="14476990" y="8794780"/>
            <a:ext cx="4" cy="246225"/>
          </a:xfrm>
          <a:prstGeom prst="line">
            <a:avLst/>
          </a:prstGeom>
          <a:ln w="25400">
            <a:solidFill>
              <a:srgbClr val="0365C0"/>
            </a:solidFill>
          </a:ln>
        </p:spPr>
        <p:txBody>
          <a:bodyPr lIns="45718" tIns="45718" rIns="45718" bIns="45718"/>
          <a:lstStyle/>
          <a:p>
            <a:endParaRPr/>
          </a:p>
        </p:txBody>
      </p:sp>
      <p:grpSp>
        <p:nvGrpSpPr>
          <p:cNvPr id="588" name="矩形 24"/>
          <p:cNvGrpSpPr/>
          <p:nvPr/>
        </p:nvGrpSpPr>
        <p:grpSpPr>
          <a:xfrm>
            <a:off x="1398309" y="1607250"/>
            <a:ext cx="4217999" cy="689135"/>
            <a:chOff x="0" y="0"/>
            <a:chExt cx="4217997" cy="689134"/>
          </a:xfrm>
        </p:grpSpPr>
        <p:sp>
          <p:nvSpPr>
            <p:cNvPr id="586" name="矩形"/>
            <p:cNvSpPr/>
            <p:nvPr/>
          </p:nvSpPr>
          <p:spPr>
            <a:xfrm>
              <a:off x="-1" y="-1"/>
              <a:ext cx="4217999" cy="689135"/>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200">
                  <a:latin typeface="SF Hello Regular"/>
                  <a:ea typeface="SF Hello Regular"/>
                  <a:cs typeface="SF Hello Regular"/>
                  <a:sym typeface="SF Hello Regular"/>
                </a:defRPr>
              </a:pPr>
              <a:endParaRPr/>
            </a:p>
          </p:txBody>
        </p:sp>
        <p:sp>
          <p:nvSpPr>
            <p:cNvPr id="587" name="采集一张图像"/>
            <p:cNvSpPr txBox="1"/>
            <p:nvPr/>
          </p:nvSpPr>
          <p:spPr>
            <a:xfrm>
              <a:off x="52067" y="133744"/>
              <a:ext cx="4113861" cy="421637"/>
            </a:xfrm>
            <a:prstGeom prst="rect">
              <a:avLst/>
            </a:prstGeom>
            <a:noFill/>
            <a:ln w="12700" cap="flat">
              <a:noFill/>
              <a:miter lim="400000"/>
            </a:ln>
            <a:effectLst/>
          </p:spPr>
          <p:txBody>
            <a:bodyPr wrap="square" lIns="45718" tIns="45718" rIns="45718" bIns="45718" numCol="1" anchor="ctr">
              <a:spAutoFit/>
            </a:bodyPr>
            <a:lstStyle>
              <a:lvl1pPr algn="ctr" defTabSz="819150">
                <a:spcBef>
                  <a:spcPts val="0"/>
                </a:spcBef>
                <a:defRPr sz="2200">
                  <a:latin typeface="Helvetica Light"/>
                  <a:ea typeface="Helvetica Light"/>
                  <a:cs typeface="Helvetica Light"/>
                  <a:sym typeface="Helvetica Light"/>
                </a:defRPr>
              </a:lvl1pPr>
            </a:lstStyle>
            <a:p>
              <a:r>
                <a:t>Get template</a:t>
              </a:r>
            </a:p>
          </p:txBody>
        </p:sp>
      </p:grpSp>
      <p:sp>
        <p:nvSpPr>
          <p:cNvPr id="589" name="直接箭头连接符 27"/>
          <p:cNvSpPr/>
          <p:nvPr/>
        </p:nvSpPr>
        <p:spPr>
          <a:xfrm>
            <a:off x="3448887" y="2286349"/>
            <a:ext cx="12705" cy="494948"/>
          </a:xfrm>
          <a:custGeom>
            <a:avLst/>
            <a:gdLst/>
            <a:ahLst/>
            <a:cxnLst>
              <a:cxn ang="0">
                <a:pos x="wd2" y="hd2"/>
              </a:cxn>
              <a:cxn ang="5400000">
                <a:pos x="wd2" y="hd2"/>
              </a:cxn>
              <a:cxn ang="10800000">
                <a:pos x="wd2" y="hd2"/>
              </a:cxn>
              <a:cxn ang="16200000">
                <a:pos x="wd2" y="hd2"/>
              </a:cxn>
            </a:cxnLst>
            <a:rect l="0" t="0" r="r" b="b"/>
            <a:pathLst>
              <a:path w="17894" h="21600" extrusionOk="0">
                <a:moveTo>
                  <a:pt x="17894" y="0"/>
                </a:moveTo>
                <a:cubicBezTo>
                  <a:pt x="-3706" y="7200"/>
                  <a:pt x="-3706" y="14400"/>
                  <a:pt x="7094" y="21600"/>
                </a:cubicBezTo>
              </a:path>
            </a:pathLst>
          </a:custGeom>
          <a:ln w="6350">
            <a:solidFill>
              <a:srgbClr val="000000"/>
            </a:solidFill>
            <a:miter/>
            <a:tailEnd type="triangle"/>
          </a:ln>
        </p:spPr>
        <p:txBody>
          <a:bodyPr lIns="50800" tIns="50800" rIns="50800" bIns="50800"/>
          <a:lstStyle/>
          <a:p>
            <a:pPr algn="ctr" defTabSz="819150">
              <a:spcBef>
                <a:spcPts val="0"/>
              </a:spcBef>
              <a:defRPr sz="2200">
                <a:latin typeface="Helvetica Light"/>
                <a:ea typeface="Helvetica Light"/>
                <a:cs typeface="Helvetica Light"/>
                <a:sym typeface="Helvetica Light"/>
              </a:defRPr>
            </a:pPr>
            <a:endParaRPr/>
          </a:p>
        </p:txBody>
      </p:sp>
      <p:grpSp>
        <p:nvGrpSpPr>
          <p:cNvPr id="592" name="矩形 28"/>
          <p:cNvGrpSpPr/>
          <p:nvPr/>
        </p:nvGrpSpPr>
        <p:grpSpPr>
          <a:xfrm>
            <a:off x="1346238" y="2787638"/>
            <a:ext cx="4217999" cy="996568"/>
            <a:chOff x="0" y="0"/>
            <a:chExt cx="4217997" cy="996566"/>
          </a:xfrm>
        </p:grpSpPr>
        <p:sp>
          <p:nvSpPr>
            <p:cNvPr id="590" name="矩形"/>
            <p:cNvSpPr/>
            <p:nvPr/>
          </p:nvSpPr>
          <p:spPr>
            <a:xfrm>
              <a:off x="-1" y="-1"/>
              <a:ext cx="4217999" cy="996568"/>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200">
                  <a:latin typeface="SF Hello Regular"/>
                  <a:ea typeface="SF Hello Regular"/>
                  <a:cs typeface="SF Hello Regular"/>
                  <a:sym typeface="SF Hello Regular"/>
                </a:defRPr>
              </a:pPr>
              <a:endParaRPr/>
            </a:p>
          </p:txBody>
        </p:sp>
        <p:sp>
          <p:nvSpPr>
            <p:cNvPr id="591" name="找线工具的搜索框绑定“模板匹配”结果"/>
            <p:cNvSpPr txBox="1"/>
            <p:nvPr/>
          </p:nvSpPr>
          <p:spPr>
            <a:xfrm>
              <a:off x="52067" y="287461"/>
              <a:ext cx="4113861" cy="421637"/>
            </a:xfrm>
            <a:prstGeom prst="rect">
              <a:avLst/>
            </a:prstGeom>
            <a:noFill/>
            <a:ln w="12700" cap="flat">
              <a:noFill/>
              <a:miter lim="400000"/>
            </a:ln>
            <a:effectLst/>
          </p:spPr>
          <p:txBody>
            <a:bodyPr wrap="square" lIns="45718" tIns="45718" rIns="45718" bIns="45718" numCol="1" anchor="ctr">
              <a:spAutoFit/>
            </a:bodyPr>
            <a:lstStyle>
              <a:lvl1pPr algn="ctr" defTabSz="819150">
                <a:spcBef>
                  <a:spcPts val="0"/>
                </a:spcBef>
                <a:defRPr sz="2200">
                  <a:latin typeface="Helvetica Light"/>
                  <a:ea typeface="Helvetica Light"/>
                  <a:cs typeface="Helvetica Light"/>
                  <a:sym typeface="Helvetica Light"/>
                </a:defRPr>
              </a:lvl1pPr>
            </a:lstStyle>
            <a:p>
              <a:r>
                <a:t>Get template matching result</a:t>
              </a:r>
            </a:p>
          </p:txBody>
        </p:sp>
      </p:grpSp>
      <p:sp>
        <p:nvSpPr>
          <p:cNvPr id="593" name="直接箭头连接符 29"/>
          <p:cNvSpPr/>
          <p:nvPr/>
        </p:nvSpPr>
        <p:spPr>
          <a:xfrm>
            <a:off x="3455237" y="3790546"/>
            <a:ext cx="5" cy="576569"/>
          </a:xfrm>
          <a:prstGeom prst="line">
            <a:avLst/>
          </a:prstGeom>
          <a:ln w="6350">
            <a:solidFill>
              <a:srgbClr val="000000"/>
            </a:solidFill>
            <a:miter/>
            <a:tailEnd type="triangle"/>
          </a:ln>
        </p:spPr>
        <p:txBody>
          <a:bodyPr lIns="45718" tIns="45718" rIns="45718" bIns="45718"/>
          <a:lstStyle/>
          <a:p>
            <a:endParaRPr/>
          </a:p>
        </p:txBody>
      </p:sp>
      <p:grpSp>
        <p:nvGrpSpPr>
          <p:cNvPr id="596" name="矩形 30"/>
          <p:cNvGrpSpPr/>
          <p:nvPr/>
        </p:nvGrpSpPr>
        <p:grpSpPr>
          <a:xfrm>
            <a:off x="1346240" y="4399957"/>
            <a:ext cx="4270066" cy="1713816"/>
            <a:chOff x="0" y="0"/>
            <a:chExt cx="4270064" cy="1713815"/>
          </a:xfrm>
        </p:grpSpPr>
        <p:sp>
          <p:nvSpPr>
            <p:cNvPr id="594" name="矩形"/>
            <p:cNvSpPr/>
            <p:nvPr/>
          </p:nvSpPr>
          <p:spPr>
            <a:xfrm>
              <a:off x="-1" y="0"/>
              <a:ext cx="4270066" cy="1713816"/>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200">
                  <a:latin typeface="SF Hello Regular"/>
                  <a:ea typeface="SF Hello Regular"/>
                  <a:cs typeface="SF Hello Regular"/>
                  <a:sym typeface="SF Hello Regular"/>
                </a:defRPr>
              </a:pPr>
              <a:endParaRPr/>
            </a:p>
          </p:txBody>
        </p:sp>
        <p:sp>
          <p:nvSpPr>
            <p:cNvPr id="595" name="根据“模板匹配”结果，得到搜索框的位置"/>
            <p:cNvSpPr txBox="1"/>
            <p:nvPr/>
          </p:nvSpPr>
          <p:spPr>
            <a:xfrm>
              <a:off x="52706" y="109360"/>
              <a:ext cx="4164332" cy="1412237"/>
            </a:xfrm>
            <a:prstGeom prst="rect">
              <a:avLst/>
            </a:prstGeom>
            <a:noFill/>
            <a:ln w="12700" cap="flat">
              <a:noFill/>
              <a:miter lim="400000"/>
            </a:ln>
            <a:effectLst/>
          </p:spPr>
          <p:txBody>
            <a:bodyPr wrap="square" lIns="45718" tIns="45718" rIns="45718" bIns="45718" numCol="1" anchor="ctr">
              <a:spAutoFit/>
            </a:bodyPr>
            <a:lstStyle>
              <a:lvl1pPr algn="ctr" defTabSz="819150">
                <a:spcBef>
                  <a:spcPts val="0"/>
                </a:spcBef>
                <a:defRPr sz="2200">
                  <a:latin typeface="Helvetica Light"/>
                  <a:ea typeface="Helvetica Light"/>
                  <a:cs typeface="Helvetica Light"/>
                  <a:sym typeface="Helvetica Light"/>
                </a:defRPr>
              </a:lvl1pPr>
            </a:lstStyle>
            <a:p>
              <a:r>
                <a:t>Demonstrate the relationship between the results of "template matching" and the search box of the search line</a:t>
              </a:r>
            </a:p>
          </p:txBody>
        </p:sp>
      </p:grpSp>
      <p:grpSp>
        <p:nvGrpSpPr>
          <p:cNvPr id="599" name="矩形 31"/>
          <p:cNvGrpSpPr/>
          <p:nvPr/>
        </p:nvGrpSpPr>
        <p:grpSpPr>
          <a:xfrm>
            <a:off x="1368786" y="6753247"/>
            <a:ext cx="4218040" cy="2277393"/>
            <a:chOff x="0" y="-1"/>
            <a:chExt cx="4218039" cy="2277391"/>
          </a:xfrm>
        </p:grpSpPr>
        <p:sp>
          <p:nvSpPr>
            <p:cNvPr id="597" name="矩形"/>
            <p:cNvSpPr/>
            <p:nvPr/>
          </p:nvSpPr>
          <p:spPr>
            <a:xfrm>
              <a:off x="0" y="-2"/>
              <a:ext cx="4218040" cy="2277393"/>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200">
                  <a:latin typeface="Arial" panose="020B0604020202090204"/>
                  <a:ea typeface="Arial" panose="020B0604020202090204"/>
                  <a:cs typeface="Arial" panose="020B0604020202090204"/>
                  <a:sym typeface="Arial" panose="020B0604020202090204"/>
                </a:defRPr>
              </a:pPr>
              <a:endParaRPr/>
            </a:p>
          </p:txBody>
        </p:sp>
        <p:sp>
          <p:nvSpPr>
            <p:cNvPr id="598" name="找到正确的直线"/>
            <p:cNvSpPr txBox="1"/>
            <p:nvPr/>
          </p:nvSpPr>
          <p:spPr>
            <a:xfrm>
              <a:off x="52069" y="267465"/>
              <a:ext cx="4113900" cy="1742437"/>
            </a:xfrm>
            <a:prstGeom prst="rect">
              <a:avLst/>
            </a:prstGeom>
            <a:noFill/>
            <a:ln w="12700" cap="flat">
              <a:noFill/>
              <a:miter lim="400000"/>
            </a:ln>
            <a:effectLst/>
          </p:spPr>
          <p:txBody>
            <a:bodyPr wrap="square" lIns="45718" tIns="45718" rIns="45718" bIns="45718" numCol="1" anchor="ctr">
              <a:spAutoFit/>
            </a:bodyPr>
            <a:lstStyle/>
            <a:p>
              <a:pPr algn="ctr" defTabSz="819150">
                <a:spcBef>
                  <a:spcPts val="0"/>
                </a:spcBef>
                <a:defRPr sz="2200">
                  <a:latin typeface="Helvetica Light"/>
                  <a:ea typeface="Helvetica Light"/>
                  <a:cs typeface="Helvetica Light"/>
                  <a:sym typeface="Helvetica Light"/>
                </a:defRPr>
              </a:pPr>
              <a:r>
                <a:t>Generate M1 as the intersection of L &amp; L1</a:t>
              </a:r>
              <a:r>
                <a:rPr>
                  <a:latin typeface="宋体" pitchFamily="2" charset="-122"/>
                  <a:ea typeface="宋体" pitchFamily="2" charset="-122"/>
                  <a:cs typeface="宋体" pitchFamily="2" charset="-122"/>
                  <a:sym typeface="宋体" pitchFamily="2" charset="-122"/>
                </a:rPr>
                <a:t>，</a:t>
              </a:r>
              <a:r>
                <a:t>generate M2 as intersection of L2 &amp; L3</a:t>
              </a:r>
              <a:r>
                <a:rPr>
                  <a:latin typeface="宋体" pitchFamily="2" charset="-122"/>
                  <a:ea typeface="宋体" pitchFamily="2" charset="-122"/>
                  <a:cs typeface="宋体" pitchFamily="2" charset="-122"/>
                  <a:sym typeface="宋体" pitchFamily="2" charset="-122"/>
                </a:rPr>
                <a:t>，</a:t>
              </a:r>
              <a:r>
                <a:t> generate line L4 as connection of M1 and M2</a:t>
              </a:r>
            </a:p>
          </p:txBody>
        </p:sp>
      </p:grpSp>
      <p:sp>
        <p:nvSpPr>
          <p:cNvPr id="600" name="直接箭头连接符 33"/>
          <p:cNvSpPr/>
          <p:nvPr/>
        </p:nvSpPr>
        <p:spPr>
          <a:xfrm>
            <a:off x="3448620" y="6150050"/>
            <a:ext cx="5" cy="576376"/>
          </a:xfrm>
          <a:prstGeom prst="line">
            <a:avLst/>
          </a:prstGeom>
          <a:ln w="6350">
            <a:solidFill>
              <a:srgbClr val="000000"/>
            </a:solidFill>
            <a:miter/>
            <a:tailEnd type="triangle"/>
          </a:ln>
        </p:spPr>
        <p:txBody>
          <a:bodyPr lIns="45718" tIns="45718" rIns="45718" bIns="45718"/>
          <a:lstStyle/>
          <a:p>
            <a:endParaRPr/>
          </a:p>
        </p:txBody>
      </p:sp>
      <p:sp>
        <p:nvSpPr>
          <p:cNvPr id="601" name="直接箭头连接符 33"/>
          <p:cNvSpPr/>
          <p:nvPr/>
        </p:nvSpPr>
        <p:spPr>
          <a:xfrm>
            <a:off x="3448622" y="9017419"/>
            <a:ext cx="5" cy="525599"/>
          </a:xfrm>
          <a:prstGeom prst="line">
            <a:avLst/>
          </a:prstGeom>
          <a:ln w="6350">
            <a:solidFill>
              <a:srgbClr val="000000"/>
            </a:solidFill>
            <a:miter/>
            <a:tailEnd type="triangle"/>
          </a:ln>
        </p:spPr>
        <p:txBody>
          <a:bodyPr lIns="45718" tIns="45718" rIns="45718" bIns="45718"/>
          <a:lstStyle/>
          <a:p>
            <a:endParaRPr/>
          </a:p>
        </p:txBody>
      </p:sp>
      <p:grpSp>
        <p:nvGrpSpPr>
          <p:cNvPr id="604" name="矩形 31"/>
          <p:cNvGrpSpPr/>
          <p:nvPr/>
        </p:nvGrpSpPr>
        <p:grpSpPr>
          <a:xfrm>
            <a:off x="1339734" y="9540560"/>
            <a:ext cx="4218314" cy="751837"/>
            <a:chOff x="0" y="-1"/>
            <a:chExt cx="4218313" cy="751835"/>
          </a:xfrm>
        </p:grpSpPr>
        <p:sp>
          <p:nvSpPr>
            <p:cNvPr id="602" name="矩形"/>
            <p:cNvSpPr/>
            <p:nvPr/>
          </p:nvSpPr>
          <p:spPr>
            <a:xfrm>
              <a:off x="0" y="42855"/>
              <a:ext cx="4218314" cy="593043"/>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200">
                  <a:latin typeface="Arial" panose="020B0604020202090204"/>
                  <a:ea typeface="Arial" panose="020B0604020202090204"/>
                  <a:cs typeface="Arial" panose="020B0604020202090204"/>
                  <a:sym typeface="Arial" panose="020B0604020202090204"/>
                </a:defRPr>
              </a:pPr>
              <a:endParaRPr/>
            </a:p>
          </p:txBody>
        </p:sp>
        <p:sp>
          <p:nvSpPr>
            <p:cNvPr id="603" name="找到正确的直线"/>
            <p:cNvSpPr txBox="1"/>
            <p:nvPr/>
          </p:nvSpPr>
          <p:spPr>
            <a:xfrm>
              <a:off x="51808" y="-2"/>
              <a:ext cx="4114167" cy="751837"/>
            </a:xfrm>
            <a:prstGeom prst="rect">
              <a:avLst/>
            </a:prstGeom>
            <a:noFill/>
            <a:ln w="12700" cap="flat">
              <a:noFill/>
              <a:miter lim="400000"/>
            </a:ln>
            <a:effectLst/>
          </p:spPr>
          <p:txBody>
            <a:bodyPr wrap="square" lIns="45718" tIns="45718" rIns="45718" bIns="45718" numCol="1" anchor="ctr">
              <a:spAutoFit/>
            </a:bodyPr>
            <a:lstStyle>
              <a:lvl1pPr algn="ctr" defTabSz="819150">
                <a:spcBef>
                  <a:spcPts val="0"/>
                </a:spcBef>
                <a:defRPr sz="2200">
                  <a:latin typeface="Helvetica Light"/>
                  <a:ea typeface="Helvetica Light"/>
                  <a:cs typeface="Helvetica Light"/>
                  <a:sym typeface="Helvetica Light"/>
                </a:defRPr>
              </a:lvl1pPr>
            </a:lstStyle>
            <a:p>
              <a:r>
                <a:t>Set the angle of the L4 as the reference angle</a:t>
              </a:r>
            </a:p>
          </p:txBody>
        </p:sp>
      </p:grpSp>
      <p:sp>
        <p:nvSpPr>
          <p:cNvPr id="605" name="2. Positioning Cap"/>
          <p:cNvSpPr txBox="1"/>
          <p:nvPr/>
        </p:nvSpPr>
        <p:spPr>
          <a:xfrm>
            <a:off x="682353" y="11034821"/>
            <a:ext cx="4933956" cy="1092201"/>
          </a:xfrm>
          <a:prstGeom prst="rect">
            <a:avLst/>
          </a:prstGeom>
          <a:ln w="12700">
            <a:miter lim="400000"/>
          </a:ln>
        </p:spPr>
        <p:txBody>
          <a:bodyPr lIns="0" tIns="0" rIns="0" bIns="0">
            <a:spAutoFit/>
          </a:bodyPr>
          <a:lstStyle>
            <a:lvl1pPr algn="ctr" defTabSz="819150">
              <a:spcBef>
                <a:spcPts val="0"/>
              </a:spcBef>
              <a:defRPr sz="3600">
                <a:latin typeface="SF Hello Regular"/>
                <a:ea typeface="SF Hello Regular"/>
                <a:cs typeface="SF Hello Regular"/>
                <a:sym typeface="SF Hello Regular"/>
              </a:defRPr>
            </a:lvl1pPr>
          </a:lstStyle>
          <a:p>
            <a:r>
              <a:t>Angle demonstration process</a:t>
            </a:r>
          </a:p>
        </p:txBody>
      </p:sp>
      <p:sp>
        <p:nvSpPr>
          <p:cNvPr id="606" name="2. Positioning Cap"/>
          <p:cNvSpPr txBox="1"/>
          <p:nvPr/>
        </p:nvSpPr>
        <p:spPr>
          <a:xfrm>
            <a:off x="12920003" y="10803131"/>
            <a:ext cx="3113535" cy="660407"/>
          </a:xfrm>
          <a:prstGeom prst="rect">
            <a:avLst/>
          </a:prstGeom>
          <a:ln w="12700">
            <a:miter lim="400000"/>
          </a:ln>
        </p:spPr>
        <p:txBody>
          <a:bodyPr wrap="none" lIns="0" tIns="0" rIns="0" bIns="0">
            <a:normAutofit/>
          </a:bodyPr>
          <a:lstStyle>
            <a:lvl1pPr algn="ctr" defTabSz="819150">
              <a:spcBef>
                <a:spcPts val="0"/>
              </a:spcBef>
              <a:defRPr sz="3600">
                <a:latin typeface="SF Hello Regular"/>
                <a:ea typeface="SF Hello Regular"/>
                <a:cs typeface="SF Hello Regular"/>
                <a:sym typeface="SF Hello Regular"/>
              </a:defRPr>
            </a:lvl1pPr>
          </a:lstStyle>
          <a:p>
            <a:r>
              <a:t>Template angle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图片 42" descr="C:\Users\EVOC\Desktop\新建文件夹\1.bmp1"/>
          <p:cNvPicPr>
            <a:picLocks noChangeAspect="1"/>
          </p:cNvPicPr>
          <p:nvPr/>
        </p:nvPicPr>
        <p:blipFill>
          <a:blip r:embed="rId2"/>
          <a:srcRect/>
          <a:stretch>
            <a:fillRect/>
          </a:stretch>
        </p:blipFill>
        <p:spPr>
          <a:xfrm>
            <a:off x="10107613" y="2369964"/>
            <a:ext cx="8403590" cy="7030720"/>
          </a:xfrm>
          <a:prstGeom prst="rect">
            <a:avLst/>
          </a:prstGeom>
          <a:ln w="12700">
            <a:miter lim="400000"/>
            <a:headEnd/>
            <a:tailEnd/>
          </a:ln>
        </p:spPr>
      </p:pic>
      <p:sp>
        <p:nvSpPr>
          <p:cNvPr id="609" name="Audio | C015 Vision Flow"/>
          <p:cNvSpPr txBox="1">
            <a:spLocks noGrp="1"/>
          </p:cNvSpPr>
          <p:nvPr>
            <p:ph type="body" sz="quarter" idx="1"/>
          </p:nvPr>
        </p:nvSpPr>
        <p:spPr>
          <a:xfrm>
            <a:off x="153163" y="274946"/>
            <a:ext cx="23667306" cy="689122"/>
          </a:xfrm>
          <a:prstGeom prst="rect">
            <a:avLst/>
          </a:prstGeom>
        </p:spPr>
        <p:txBody>
          <a:bodyPr/>
          <a:lstStyle/>
          <a:p>
            <a:pPr>
              <a:spcBef>
                <a:spcPts val="0"/>
              </a:spcBef>
              <a:defRPr sz="3600">
                <a:solidFill>
                  <a:srgbClr val="0096FF"/>
                </a:solidFill>
                <a:latin typeface="Helvetica Neue Light" panose="02000503000000020004"/>
                <a:ea typeface="Helvetica Neue Light" panose="02000503000000020004"/>
                <a:cs typeface="Helvetica Neue Light" panose="02000503000000020004"/>
                <a:sym typeface="Helvetica Neue Light" panose="02000503000000020004"/>
              </a:defRPr>
            </a:pPr>
            <a:r>
              <a:t>Audio </a:t>
            </a:r>
            <a:r>
              <a:rPr>
                <a:solidFill>
                  <a:srgbClr val="A6AAA9"/>
                </a:solidFill>
                <a:latin typeface="Helvetica Neue Thin" panose="02000503000000020004"/>
                <a:ea typeface="Helvetica Neue Thin" panose="02000503000000020004"/>
                <a:cs typeface="Helvetica Neue Thin" panose="02000503000000020004"/>
                <a:sym typeface="Helvetica Neue Thin" panose="02000503000000020004"/>
              </a:rPr>
              <a:t>|</a:t>
            </a:r>
            <a:r>
              <a:rPr>
                <a:solidFill>
                  <a:srgbClr val="A6AAA9"/>
                </a:solidFill>
                <a:latin typeface="+mj-lt"/>
                <a:ea typeface="+mj-ea"/>
                <a:cs typeface="+mj-cs"/>
                <a:sym typeface="Helvetica"/>
              </a:rPr>
              <a:t> </a:t>
            </a:r>
            <a:r>
              <a:rPr>
                <a:solidFill>
                  <a:srgbClr val="929292"/>
                </a:solidFill>
                <a:latin typeface="+mj-lt"/>
                <a:ea typeface="+mj-ea"/>
                <a:cs typeface="+mj-cs"/>
                <a:sym typeface="Helvetica"/>
              </a:rPr>
              <a:t>H280 Vision Flow | Glue path 1 – Create standard point</a:t>
            </a:r>
          </a:p>
        </p:txBody>
      </p:sp>
      <p:sp>
        <p:nvSpPr>
          <p:cNvPr id="610" name="文本框 45"/>
          <p:cNvSpPr txBox="1"/>
          <p:nvPr/>
        </p:nvSpPr>
        <p:spPr>
          <a:xfrm>
            <a:off x="9640791" y="10667789"/>
            <a:ext cx="9337679" cy="974729"/>
          </a:xfrm>
          <a:prstGeom prst="rect">
            <a:avLst/>
          </a:prstGeom>
          <a:ln w="12700">
            <a:miter lim="400000"/>
          </a:ln>
        </p:spPr>
        <p:txBody>
          <a:bodyPr lIns="0" tIns="0" rIns="0" bIns="0">
            <a:normAutofit/>
          </a:bodyPr>
          <a:lstStyle/>
          <a:p>
            <a:pPr algn="ctr" defTabSz="819150">
              <a:spcBef>
                <a:spcPts val="0"/>
              </a:spcBef>
              <a:defRPr sz="2800">
                <a:latin typeface="Helvetica Light"/>
                <a:ea typeface="Helvetica Light"/>
                <a:cs typeface="Helvetica Light"/>
                <a:sym typeface="Helvetica Light"/>
              </a:defRPr>
            </a:pPr>
            <a:r>
              <a:t>Send M4</a:t>
            </a:r>
            <a:r>
              <a:rPr>
                <a:latin typeface="宋体" pitchFamily="2" charset="-122"/>
                <a:ea typeface="宋体" pitchFamily="2" charset="-122"/>
                <a:cs typeface="宋体" pitchFamily="2" charset="-122"/>
                <a:sym typeface="宋体" pitchFamily="2" charset="-122"/>
              </a:rPr>
              <a:t>（</a:t>
            </a:r>
            <a:r>
              <a:t>X,Y</a:t>
            </a:r>
            <a:r>
              <a:rPr>
                <a:latin typeface="宋体" pitchFamily="2" charset="-122"/>
                <a:ea typeface="宋体" pitchFamily="2" charset="-122"/>
                <a:cs typeface="宋体" pitchFamily="2" charset="-122"/>
                <a:sym typeface="宋体" pitchFamily="2" charset="-122"/>
              </a:rPr>
              <a:t>）</a:t>
            </a:r>
            <a:r>
              <a:t> as reference point to dispenser</a:t>
            </a:r>
          </a:p>
        </p:txBody>
      </p:sp>
      <p:sp>
        <p:nvSpPr>
          <p:cNvPr id="611" name="L1"/>
          <p:cNvSpPr txBox="1"/>
          <p:nvPr/>
        </p:nvSpPr>
        <p:spPr>
          <a:xfrm>
            <a:off x="13271995" y="6426204"/>
            <a:ext cx="577256"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M1</a:t>
            </a:r>
          </a:p>
        </p:txBody>
      </p:sp>
      <p:sp>
        <p:nvSpPr>
          <p:cNvPr id="612" name="L1"/>
          <p:cNvSpPr txBox="1"/>
          <p:nvPr/>
        </p:nvSpPr>
        <p:spPr>
          <a:xfrm>
            <a:off x="14640262" y="6497957"/>
            <a:ext cx="577256"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M2</a:t>
            </a:r>
          </a:p>
        </p:txBody>
      </p:sp>
      <p:sp>
        <p:nvSpPr>
          <p:cNvPr id="613" name="L1"/>
          <p:cNvSpPr txBox="1"/>
          <p:nvPr/>
        </p:nvSpPr>
        <p:spPr>
          <a:xfrm>
            <a:off x="16872585" y="6497955"/>
            <a:ext cx="464741"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L4</a:t>
            </a:r>
          </a:p>
        </p:txBody>
      </p:sp>
      <p:sp>
        <p:nvSpPr>
          <p:cNvPr id="614" name="直接连接符 3"/>
          <p:cNvSpPr/>
          <p:nvPr/>
        </p:nvSpPr>
        <p:spPr>
          <a:xfrm>
            <a:off x="14476990" y="8794780"/>
            <a:ext cx="4" cy="246225"/>
          </a:xfrm>
          <a:prstGeom prst="line">
            <a:avLst/>
          </a:prstGeom>
          <a:ln w="25400">
            <a:solidFill>
              <a:srgbClr val="0365C0"/>
            </a:solidFill>
          </a:ln>
        </p:spPr>
        <p:txBody>
          <a:bodyPr lIns="45718" tIns="45718" rIns="45718" bIns="45718"/>
          <a:lstStyle/>
          <a:p>
            <a:endParaRPr/>
          </a:p>
        </p:txBody>
      </p:sp>
      <p:grpSp>
        <p:nvGrpSpPr>
          <p:cNvPr id="617" name="矩形 30"/>
          <p:cNvGrpSpPr/>
          <p:nvPr/>
        </p:nvGrpSpPr>
        <p:grpSpPr>
          <a:xfrm>
            <a:off x="1544725" y="2803332"/>
            <a:ext cx="4218310" cy="1326524"/>
            <a:chOff x="0" y="-1"/>
            <a:chExt cx="4218309" cy="1326523"/>
          </a:xfrm>
        </p:grpSpPr>
        <p:sp>
          <p:nvSpPr>
            <p:cNvPr id="615" name="矩形"/>
            <p:cNvSpPr/>
            <p:nvPr/>
          </p:nvSpPr>
          <p:spPr>
            <a:xfrm>
              <a:off x="0" y="-2"/>
              <a:ext cx="4218310" cy="1326524"/>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200">
                  <a:latin typeface="SF Hello Regular"/>
                  <a:ea typeface="SF Hello Regular"/>
                  <a:cs typeface="SF Hello Regular"/>
                  <a:sym typeface="SF Hello Regular"/>
                </a:defRPr>
              </a:pPr>
              <a:endParaRPr/>
            </a:p>
          </p:txBody>
        </p:sp>
        <p:sp>
          <p:nvSpPr>
            <p:cNvPr id="616" name="根据“模板匹配”结果，得到搜索框的位置"/>
            <p:cNvSpPr txBox="1"/>
            <p:nvPr/>
          </p:nvSpPr>
          <p:spPr>
            <a:xfrm>
              <a:off x="52067" y="255272"/>
              <a:ext cx="4113860" cy="751837"/>
            </a:xfrm>
            <a:prstGeom prst="rect">
              <a:avLst/>
            </a:prstGeom>
            <a:noFill/>
            <a:ln w="12700" cap="flat">
              <a:noFill/>
              <a:miter lim="400000"/>
            </a:ln>
            <a:effectLst/>
          </p:spPr>
          <p:txBody>
            <a:bodyPr wrap="square" lIns="45718" tIns="45718" rIns="45718" bIns="45718" numCol="1" anchor="ctr">
              <a:spAutoFit/>
            </a:bodyPr>
            <a:lstStyle/>
            <a:p>
              <a:pPr algn="ctr" defTabSz="819150">
                <a:spcBef>
                  <a:spcPts val="0"/>
                </a:spcBef>
                <a:defRPr sz="2200">
                  <a:latin typeface="Helvetica Light"/>
                  <a:ea typeface="Helvetica Light"/>
                  <a:cs typeface="Helvetica Light"/>
                  <a:sym typeface="Helvetica Light"/>
                </a:defRPr>
              </a:pPr>
              <a:r>
                <a:t>Generate M3 as middle point</a:t>
              </a:r>
              <a:endParaRPr sz="2000"/>
            </a:p>
            <a:p>
              <a:pPr algn="ctr" defTabSz="819150">
                <a:spcBef>
                  <a:spcPts val="0"/>
                </a:spcBef>
                <a:defRPr sz="2200">
                  <a:latin typeface="Helvetica Light"/>
                  <a:ea typeface="Helvetica Light"/>
                  <a:cs typeface="Helvetica Light"/>
                  <a:sym typeface="Helvetica Light"/>
                </a:defRPr>
              </a:pPr>
              <a:r>
                <a:t> of M1 and M2</a:t>
              </a:r>
            </a:p>
          </p:txBody>
        </p:sp>
      </p:grpSp>
      <p:grpSp>
        <p:nvGrpSpPr>
          <p:cNvPr id="620" name="矩形 31"/>
          <p:cNvGrpSpPr/>
          <p:nvPr/>
        </p:nvGrpSpPr>
        <p:grpSpPr>
          <a:xfrm>
            <a:off x="1596788" y="4878941"/>
            <a:ext cx="4166246" cy="1284794"/>
            <a:chOff x="-1" y="0"/>
            <a:chExt cx="4166244" cy="1284792"/>
          </a:xfrm>
        </p:grpSpPr>
        <p:sp>
          <p:nvSpPr>
            <p:cNvPr id="618" name="矩形"/>
            <p:cNvSpPr/>
            <p:nvPr/>
          </p:nvSpPr>
          <p:spPr>
            <a:xfrm>
              <a:off x="-2" y="-1"/>
              <a:ext cx="4166245" cy="1284794"/>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200">
                  <a:latin typeface="Arial" panose="020B0604020202090204"/>
                  <a:ea typeface="Arial" panose="020B0604020202090204"/>
                  <a:cs typeface="Arial" panose="020B0604020202090204"/>
                  <a:sym typeface="Arial" panose="020B0604020202090204"/>
                </a:defRPr>
              </a:pPr>
              <a:endParaRPr/>
            </a:p>
          </p:txBody>
        </p:sp>
        <p:sp>
          <p:nvSpPr>
            <p:cNvPr id="619" name="找到正确的直线"/>
            <p:cNvSpPr txBox="1"/>
            <p:nvPr/>
          </p:nvSpPr>
          <p:spPr>
            <a:xfrm>
              <a:off x="51430" y="101370"/>
              <a:ext cx="4063380" cy="1082037"/>
            </a:xfrm>
            <a:prstGeom prst="rect">
              <a:avLst/>
            </a:prstGeom>
            <a:noFill/>
            <a:ln w="12700" cap="flat">
              <a:noFill/>
              <a:miter lim="400000"/>
            </a:ln>
            <a:effectLst/>
          </p:spPr>
          <p:txBody>
            <a:bodyPr wrap="square" lIns="45718" tIns="45718" rIns="45718" bIns="45718" numCol="1" anchor="ctr">
              <a:spAutoFit/>
            </a:bodyPr>
            <a:lstStyle>
              <a:lvl1pPr algn="ctr" defTabSz="819150">
                <a:spcBef>
                  <a:spcPts val="0"/>
                </a:spcBef>
                <a:defRPr sz="2200">
                  <a:latin typeface="Helvetica Light"/>
                  <a:ea typeface="Helvetica Light"/>
                  <a:cs typeface="Helvetica Light"/>
                  <a:sym typeface="Helvetica Light"/>
                </a:defRPr>
              </a:lvl1pPr>
            </a:lstStyle>
            <a:p>
              <a:r>
                <a:t>Do the vertical line of L4 through point M3 to generate L5</a:t>
              </a:r>
            </a:p>
          </p:txBody>
        </p:sp>
      </p:grpSp>
      <p:sp>
        <p:nvSpPr>
          <p:cNvPr id="621" name="直接箭头连接符 33"/>
          <p:cNvSpPr/>
          <p:nvPr/>
        </p:nvSpPr>
        <p:spPr>
          <a:xfrm>
            <a:off x="3653720" y="4176281"/>
            <a:ext cx="4" cy="576376"/>
          </a:xfrm>
          <a:prstGeom prst="line">
            <a:avLst/>
          </a:prstGeom>
          <a:ln w="6350">
            <a:solidFill>
              <a:srgbClr val="000000"/>
            </a:solidFill>
            <a:miter/>
            <a:tailEnd type="triangle"/>
          </a:ln>
        </p:spPr>
        <p:txBody>
          <a:bodyPr lIns="45718" tIns="45718" rIns="45718" bIns="45718"/>
          <a:lstStyle/>
          <a:p>
            <a:endParaRPr/>
          </a:p>
        </p:txBody>
      </p:sp>
      <p:sp>
        <p:nvSpPr>
          <p:cNvPr id="622" name="直接箭头连接符 33"/>
          <p:cNvSpPr/>
          <p:nvPr/>
        </p:nvSpPr>
        <p:spPr>
          <a:xfrm>
            <a:off x="3671487" y="6241384"/>
            <a:ext cx="4" cy="525599"/>
          </a:xfrm>
          <a:prstGeom prst="line">
            <a:avLst/>
          </a:prstGeom>
          <a:ln w="6350">
            <a:solidFill>
              <a:srgbClr val="000000"/>
            </a:solidFill>
            <a:miter/>
            <a:tailEnd type="triangle"/>
          </a:ln>
        </p:spPr>
        <p:txBody>
          <a:bodyPr lIns="45718" tIns="45718" rIns="45718" bIns="45718"/>
          <a:lstStyle/>
          <a:p>
            <a:endParaRPr/>
          </a:p>
        </p:txBody>
      </p:sp>
      <p:grpSp>
        <p:nvGrpSpPr>
          <p:cNvPr id="625" name="矩形 31"/>
          <p:cNvGrpSpPr/>
          <p:nvPr/>
        </p:nvGrpSpPr>
        <p:grpSpPr>
          <a:xfrm>
            <a:off x="1544725" y="6920975"/>
            <a:ext cx="4273514" cy="1855199"/>
            <a:chOff x="0" y="0"/>
            <a:chExt cx="4273513" cy="1855198"/>
          </a:xfrm>
        </p:grpSpPr>
        <p:sp>
          <p:nvSpPr>
            <p:cNvPr id="623" name="矩形"/>
            <p:cNvSpPr/>
            <p:nvPr/>
          </p:nvSpPr>
          <p:spPr>
            <a:xfrm>
              <a:off x="0" y="-1"/>
              <a:ext cx="4273514" cy="1855199"/>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400">
                  <a:latin typeface="Arial" panose="020B0604020202090204"/>
                  <a:ea typeface="Arial" panose="020B0604020202090204"/>
                  <a:cs typeface="Arial" panose="020B0604020202090204"/>
                  <a:sym typeface="Arial" panose="020B0604020202090204"/>
                </a:defRPr>
              </a:pPr>
              <a:endParaRPr/>
            </a:p>
          </p:txBody>
        </p:sp>
        <p:sp>
          <p:nvSpPr>
            <p:cNvPr id="624" name="找到正确的直线"/>
            <p:cNvSpPr txBox="1"/>
            <p:nvPr/>
          </p:nvSpPr>
          <p:spPr>
            <a:xfrm>
              <a:off x="52754" y="221483"/>
              <a:ext cx="4168004" cy="1412237"/>
            </a:xfrm>
            <a:prstGeom prst="rect">
              <a:avLst/>
            </a:prstGeom>
            <a:noFill/>
            <a:ln w="12700" cap="flat">
              <a:noFill/>
              <a:miter lim="400000"/>
            </a:ln>
            <a:effectLst/>
          </p:spPr>
          <p:txBody>
            <a:bodyPr wrap="square" lIns="45718" tIns="45718" rIns="45718" bIns="45718" numCol="1" anchor="ctr">
              <a:spAutoFit/>
            </a:bodyPr>
            <a:lstStyle>
              <a:lvl1pPr algn="ctr" defTabSz="819150">
                <a:spcBef>
                  <a:spcPts val="0"/>
                </a:spcBef>
                <a:defRPr sz="2200">
                  <a:latin typeface="Helvetica Light"/>
                  <a:ea typeface="Helvetica Light"/>
                  <a:cs typeface="Helvetica Light"/>
                  <a:sym typeface="Helvetica Light"/>
                </a:defRPr>
              </a:lvl1pPr>
            </a:lstStyle>
            <a:p>
              <a:r>
                <a:t>Offset M3 by a distance of -2.75 in the direction of L4 and -2.55 in the direction of L5 to generate M4 (X, Y)</a:t>
              </a:r>
            </a:p>
          </p:txBody>
        </p:sp>
      </p:grpSp>
      <p:sp>
        <p:nvSpPr>
          <p:cNvPr id="626" name="2. Positioning Cap"/>
          <p:cNvSpPr txBox="1"/>
          <p:nvPr/>
        </p:nvSpPr>
        <p:spPr>
          <a:xfrm>
            <a:off x="1109391" y="11687574"/>
            <a:ext cx="4933957" cy="1092201"/>
          </a:xfrm>
          <a:prstGeom prst="rect">
            <a:avLst/>
          </a:prstGeom>
          <a:ln w="12700">
            <a:miter lim="400000"/>
          </a:ln>
        </p:spPr>
        <p:txBody>
          <a:bodyPr lIns="0" tIns="0" rIns="0" bIns="0">
            <a:spAutoFit/>
          </a:bodyPr>
          <a:lstStyle>
            <a:lvl1pPr algn="ctr" defTabSz="819150">
              <a:spcBef>
                <a:spcPts val="0"/>
              </a:spcBef>
              <a:defRPr sz="3600">
                <a:latin typeface="SF Hello Regular"/>
                <a:ea typeface="SF Hello Regular"/>
                <a:cs typeface="SF Hello Regular"/>
                <a:sym typeface="SF Hello Regular"/>
              </a:defRPr>
            </a:lvl1pPr>
          </a:lstStyle>
          <a:p>
            <a:r>
              <a:t>Demonstrate reference point</a:t>
            </a:r>
          </a:p>
        </p:txBody>
      </p:sp>
      <p:sp>
        <p:nvSpPr>
          <p:cNvPr id="627" name="L1"/>
          <p:cNvSpPr txBox="1"/>
          <p:nvPr/>
        </p:nvSpPr>
        <p:spPr>
          <a:xfrm>
            <a:off x="14280416" y="7002253"/>
            <a:ext cx="577256"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M3</a:t>
            </a:r>
          </a:p>
        </p:txBody>
      </p:sp>
      <p:sp>
        <p:nvSpPr>
          <p:cNvPr id="628" name="L1"/>
          <p:cNvSpPr txBox="1"/>
          <p:nvPr/>
        </p:nvSpPr>
        <p:spPr>
          <a:xfrm>
            <a:off x="14280731" y="4338043"/>
            <a:ext cx="464742"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L5</a:t>
            </a:r>
          </a:p>
        </p:txBody>
      </p:sp>
      <p:sp>
        <p:nvSpPr>
          <p:cNvPr id="629" name="L1"/>
          <p:cNvSpPr txBox="1"/>
          <p:nvPr/>
        </p:nvSpPr>
        <p:spPr>
          <a:xfrm>
            <a:off x="12480373" y="5280342"/>
            <a:ext cx="577255"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M4</a:t>
            </a:r>
          </a:p>
        </p:txBody>
      </p:sp>
      <p:grpSp>
        <p:nvGrpSpPr>
          <p:cNvPr id="632" name="矩形 31"/>
          <p:cNvGrpSpPr/>
          <p:nvPr/>
        </p:nvGrpSpPr>
        <p:grpSpPr>
          <a:xfrm>
            <a:off x="1519437" y="9589728"/>
            <a:ext cx="4166246" cy="1284794"/>
            <a:chOff x="-1" y="0"/>
            <a:chExt cx="4166244" cy="1284792"/>
          </a:xfrm>
        </p:grpSpPr>
        <p:sp>
          <p:nvSpPr>
            <p:cNvPr id="630" name="矩形"/>
            <p:cNvSpPr/>
            <p:nvPr/>
          </p:nvSpPr>
          <p:spPr>
            <a:xfrm>
              <a:off x="-2" y="-1"/>
              <a:ext cx="4166245" cy="1284794"/>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200">
                  <a:latin typeface="Arial" panose="020B0604020202090204"/>
                  <a:ea typeface="Arial" panose="020B0604020202090204"/>
                  <a:cs typeface="Arial" panose="020B0604020202090204"/>
                  <a:sym typeface="Arial" panose="020B0604020202090204"/>
                </a:defRPr>
              </a:pPr>
              <a:endParaRPr/>
            </a:p>
          </p:txBody>
        </p:sp>
        <p:sp>
          <p:nvSpPr>
            <p:cNvPr id="631" name="找到正确的直线"/>
            <p:cNvSpPr txBox="1"/>
            <p:nvPr/>
          </p:nvSpPr>
          <p:spPr>
            <a:xfrm>
              <a:off x="51430" y="228369"/>
              <a:ext cx="4063380" cy="828037"/>
            </a:xfrm>
            <a:prstGeom prst="rect">
              <a:avLst/>
            </a:prstGeom>
            <a:noFill/>
            <a:ln w="12700" cap="flat">
              <a:noFill/>
              <a:miter lim="400000"/>
            </a:ln>
            <a:effectLst/>
          </p:spPr>
          <p:txBody>
            <a:bodyPr wrap="square" lIns="45718" tIns="45718" rIns="45718" bIns="45718" numCol="1" anchor="ctr">
              <a:spAutoFit/>
            </a:bodyPr>
            <a:lstStyle>
              <a:lvl1pPr algn="ctr" defTabSz="819150">
                <a:spcBef>
                  <a:spcPts val="0"/>
                </a:spcBef>
                <a:defRPr sz="2400">
                  <a:latin typeface="Helvetica Light"/>
                  <a:ea typeface="Helvetica Light"/>
                  <a:cs typeface="Helvetica Light"/>
                  <a:sym typeface="Helvetica Light"/>
                </a:defRPr>
              </a:lvl1pPr>
            </a:lstStyle>
            <a:p>
              <a:r>
                <a:t>Send M4(X,Y) as reference point to dispenser</a:t>
              </a:r>
            </a:p>
          </p:txBody>
        </p:sp>
      </p:grpSp>
      <p:sp>
        <p:nvSpPr>
          <p:cNvPr id="633" name="直接箭头连接符 33"/>
          <p:cNvSpPr/>
          <p:nvPr/>
        </p:nvSpPr>
        <p:spPr>
          <a:xfrm>
            <a:off x="3576368" y="8887067"/>
            <a:ext cx="5" cy="576376"/>
          </a:xfrm>
          <a:prstGeom prst="line">
            <a:avLst/>
          </a:prstGeom>
          <a:ln w="6350">
            <a:solidFill>
              <a:srgbClr val="000000"/>
            </a:solidFill>
            <a:miter/>
            <a:tailEnd type="triangle"/>
          </a:ln>
        </p:spPr>
        <p:txBody>
          <a:bodyPr lIns="45718" tIns="45718" rIns="45718" bIns="45718"/>
          <a:lstStyle/>
          <a:p>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7" name="图片 5" descr="C:\Users\EVOC\Desktop\新建文件夹\33.PNG33"/>
          <p:cNvPicPr>
            <a:picLocks noChangeAspect="1"/>
          </p:cNvPicPr>
          <p:nvPr/>
        </p:nvPicPr>
        <p:blipFill>
          <a:blip r:embed="rId2"/>
          <a:srcRect/>
          <a:stretch>
            <a:fillRect/>
          </a:stretch>
        </p:blipFill>
        <p:spPr>
          <a:xfrm>
            <a:off x="11024236" y="10123805"/>
            <a:ext cx="4020820" cy="2611757"/>
          </a:xfrm>
          <a:prstGeom prst="rect">
            <a:avLst/>
          </a:prstGeom>
          <a:ln w="12700">
            <a:miter lim="400000"/>
            <a:headEnd/>
            <a:tailEnd/>
          </a:ln>
        </p:spPr>
      </p:pic>
      <p:pic>
        <p:nvPicPr>
          <p:cNvPr id="698" name="图片 4" descr="C:\Users\EVOC\Desktop\新建文件夹\22.PNG22"/>
          <p:cNvPicPr>
            <a:picLocks noChangeAspect="1"/>
          </p:cNvPicPr>
          <p:nvPr/>
        </p:nvPicPr>
        <p:blipFill>
          <a:blip r:embed="rId3"/>
          <a:srcRect/>
          <a:stretch>
            <a:fillRect/>
          </a:stretch>
        </p:blipFill>
        <p:spPr>
          <a:xfrm>
            <a:off x="10464165" y="7135819"/>
            <a:ext cx="5140802" cy="2209165"/>
          </a:xfrm>
          <a:prstGeom prst="rect">
            <a:avLst/>
          </a:prstGeom>
          <a:ln w="12700">
            <a:miter lim="400000"/>
            <a:headEnd/>
            <a:tailEnd/>
          </a:ln>
        </p:spPr>
      </p:pic>
      <p:pic>
        <p:nvPicPr>
          <p:cNvPr id="699" name="图片 2" descr="C:\Users\EVOC\Desktop\新建文件夹\3.PNG3"/>
          <p:cNvPicPr>
            <a:picLocks noChangeAspect="1"/>
          </p:cNvPicPr>
          <p:nvPr/>
        </p:nvPicPr>
        <p:blipFill>
          <a:blip r:embed="rId4"/>
          <a:srcRect/>
          <a:stretch>
            <a:fillRect/>
          </a:stretch>
        </p:blipFill>
        <p:spPr>
          <a:xfrm>
            <a:off x="14940683" y="1860292"/>
            <a:ext cx="4136532" cy="3298825"/>
          </a:xfrm>
          <a:prstGeom prst="rect">
            <a:avLst/>
          </a:prstGeom>
          <a:ln w="12700">
            <a:miter lim="400000"/>
            <a:headEnd/>
            <a:tailEnd/>
          </a:ln>
        </p:spPr>
      </p:pic>
      <p:pic>
        <p:nvPicPr>
          <p:cNvPr id="700" name="图片 1" descr="C:\Users\EVOC\Desktop\新建文件夹\2.PNG2"/>
          <p:cNvPicPr>
            <a:picLocks noChangeAspect="1"/>
          </p:cNvPicPr>
          <p:nvPr/>
        </p:nvPicPr>
        <p:blipFill>
          <a:blip r:embed="rId5"/>
          <a:srcRect/>
          <a:stretch>
            <a:fillRect/>
          </a:stretch>
        </p:blipFill>
        <p:spPr>
          <a:xfrm>
            <a:off x="7424239" y="2366230"/>
            <a:ext cx="3591560" cy="2318385"/>
          </a:xfrm>
          <a:prstGeom prst="rect">
            <a:avLst/>
          </a:prstGeom>
          <a:ln w="12700">
            <a:miter lim="400000"/>
            <a:headEnd/>
            <a:tailEnd/>
          </a:ln>
        </p:spPr>
      </p:pic>
      <p:sp>
        <p:nvSpPr>
          <p:cNvPr id="701" name="Audio | C015 Vision Flow"/>
          <p:cNvSpPr txBox="1">
            <a:spLocks noGrp="1"/>
          </p:cNvSpPr>
          <p:nvPr>
            <p:ph type="body" sz="quarter" idx="1"/>
          </p:nvPr>
        </p:nvSpPr>
        <p:spPr>
          <a:xfrm>
            <a:off x="338742" y="256109"/>
            <a:ext cx="23667304" cy="689122"/>
          </a:xfrm>
          <a:prstGeom prst="rect">
            <a:avLst/>
          </a:prstGeom>
        </p:spPr>
        <p:txBody>
          <a:bodyPr/>
          <a:lstStyle/>
          <a:p>
            <a:pPr>
              <a:spcBef>
                <a:spcPts val="0"/>
              </a:spcBef>
              <a:defRPr sz="3600">
                <a:solidFill>
                  <a:srgbClr val="0096FF"/>
                </a:solidFill>
                <a:latin typeface="Helvetica Neue Light" panose="02000503000000020004"/>
                <a:ea typeface="Helvetica Neue Light" panose="02000503000000020004"/>
                <a:cs typeface="Helvetica Neue Light" panose="02000503000000020004"/>
                <a:sym typeface="Helvetica Neue Light" panose="02000503000000020004"/>
              </a:defRPr>
            </a:pPr>
            <a:r>
              <a:t>Audio </a:t>
            </a:r>
            <a:r>
              <a:rPr>
                <a:solidFill>
                  <a:srgbClr val="A6AAA9"/>
                </a:solidFill>
                <a:latin typeface="Helvetica Neue Thin" panose="02000503000000020004"/>
                <a:ea typeface="Helvetica Neue Thin" panose="02000503000000020004"/>
                <a:cs typeface="Helvetica Neue Thin" panose="02000503000000020004"/>
                <a:sym typeface="Helvetica Neue Thin" panose="02000503000000020004"/>
              </a:rPr>
              <a:t>|</a:t>
            </a:r>
            <a:r>
              <a:rPr>
                <a:solidFill>
                  <a:srgbClr val="A6AAA9"/>
                </a:solidFill>
                <a:latin typeface="+mn-lt"/>
                <a:ea typeface="+mn-ea"/>
                <a:cs typeface="+mn-cs"/>
                <a:sym typeface="Helvetica Neue" panose="02000503000000020004"/>
              </a:rPr>
              <a:t> </a:t>
            </a:r>
            <a:r>
              <a:rPr>
                <a:solidFill>
                  <a:srgbClr val="929292"/>
                </a:solidFill>
                <a:latin typeface="+mn-lt"/>
                <a:ea typeface="+mn-ea"/>
                <a:cs typeface="+mn-cs"/>
                <a:sym typeface="Helvetica Neue" panose="02000503000000020004"/>
              </a:rPr>
              <a:t>H280 Vision Flow | Glue path 1 – </a:t>
            </a:r>
            <a:r>
              <a:rPr sz="3500">
                <a:solidFill>
                  <a:srgbClr val="929292"/>
                </a:solidFill>
                <a:latin typeface="+mj-lt"/>
                <a:ea typeface="+mj-ea"/>
                <a:cs typeface="+mj-cs"/>
                <a:sym typeface="Helvetica"/>
              </a:rPr>
              <a:t>Create standard point</a:t>
            </a:r>
            <a:endParaRPr>
              <a:solidFill>
                <a:srgbClr val="929292"/>
              </a:solidFill>
              <a:latin typeface="+mn-lt"/>
              <a:ea typeface="+mn-ea"/>
              <a:cs typeface="+mn-cs"/>
              <a:sym typeface="Helvetica Neue" panose="02000503000000020004"/>
            </a:endParaRPr>
          </a:p>
        </p:txBody>
      </p:sp>
      <p:sp>
        <p:nvSpPr>
          <p:cNvPr id="702" name="幻灯片编号"/>
          <p:cNvSpPr txBox="1">
            <a:spLocks noGrp="1"/>
          </p:cNvSpPr>
          <p:nvPr>
            <p:ph type="sldNum" sz="quarter" idx="4294967295"/>
          </p:nvPr>
        </p:nvSpPr>
        <p:spPr>
          <a:xfrm>
            <a:off x="13063664" y="13308381"/>
            <a:ext cx="315980" cy="319890"/>
          </a:xfrm>
          <a:prstGeom prst="rect">
            <a:avLst/>
          </a:prstGeom>
        </p:spPr>
        <p:txBody>
          <a:bodyPr lIns="66905" tIns="66905" rIns="66905" bIns="66905" anchor="t"/>
          <a:lstStyle>
            <a:lvl1pPr defTabSz="819150">
              <a:defRPr sz="1200">
                <a:solidFill>
                  <a:srgbClr val="606060"/>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14</a:t>
            </a:fld>
            <a:endParaRPr/>
          </a:p>
        </p:txBody>
      </p:sp>
      <p:sp>
        <p:nvSpPr>
          <p:cNvPr id="703" name="2. Positioning Cap"/>
          <p:cNvSpPr txBox="1"/>
          <p:nvPr/>
        </p:nvSpPr>
        <p:spPr>
          <a:xfrm>
            <a:off x="1363341" y="10999468"/>
            <a:ext cx="3943357" cy="1092201"/>
          </a:xfrm>
          <a:prstGeom prst="rect">
            <a:avLst/>
          </a:prstGeom>
          <a:ln w="12700">
            <a:miter lim="400000"/>
          </a:ln>
        </p:spPr>
        <p:txBody>
          <a:bodyPr lIns="0" tIns="0" rIns="0" bIns="0">
            <a:spAutoFit/>
          </a:bodyPr>
          <a:lstStyle>
            <a:lvl1pPr algn="ctr" defTabSz="819150">
              <a:spcBef>
                <a:spcPts val="0"/>
              </a:spcBef>
              <a:defRPr sz="3600">
                <a:latin typeface="SF Hello Regular"/>
                <a:ea typeface="SF Hello Regular"/>
                <a:cs typeface="SF Hello Regular"/>
                <a:sym typeface="SF Hello Regular"/>
              </a:defRPr>
            </a:lvl1pPr>
          </a:lstStyle>
          <a:p>
            <a:r>
              <a:t>Reference point generation process</a:t>
            </a:r>
          </a:p>
        </p:txBody>
      </p:sp>
      <p:grpSp>
        <p:nvGrpSpPr>
          <p:cNvPr id="706" name="矩形 24"/>
          <p:cNvGrpSpPr/>
          <p:nvPr/>
        </p:nvGrpSpPr>
        <p:grpSpPr>
          <a:xfrm>
            <a:off x="936621" y="2252585"/>
            <a:ext cx="4799335" cy="689128"/>
            <a:chOff x="0" y="0"/>
            <a:chExt cx="4799334" cy="689127"/>
          </a:xfrm>
        </p:grpSpPr>
        <p:sp>
          <p:nvSpPr>
            <p:cNvPr id="704" name="矩形"/>
            <p:cNvSpPr/>
            <p:nvPr/>
          </p:nvSpPr>
          <p:spPr>
            <a:xfrm>
              <a:off x="-1" y="-1"/>
              <a:ext cx="4799335" cy="689128"/>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705" name="采集一张图像"/>
            <p:cNvSpPr txBox="1"/>
            <p:nvPr/>
          </p:nvSpPr>
          <p:spPr>
            <a:xfrm>
              <a:off x="59244" y="133743"/>
              <a:ext cx="4680844" cy="421637"/>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Generate M1' points from L' and L1'</a:t>
              </a:r>
            </a:p>
          </p:txBody>
        </p:sp>
      </p:grpSp>
      <p:sp>
        <p:nvSpPr>
          <p:cNvPr id="707" name="直接箭头连接符 25"/>
          <p:cNvSpPr/>
          <p:nvPr/>
        </p:nvSpPr>
        <p:spPr>
          <a:xfrm>
            <a:off x="3336290" y="2959735"/>
            <a:ext cx="639" cy="873127"/>
          </a:xfrm>
          <a:prstGeom prst="line">
            <a:avLst/>
          </a:prstGeom>
          <a:ln w="6350">
            <a:solidFill>
              <a:srgbClr val="000000"/>
            </a:solidFill>
            <a:miter/>
            <a:tailEnd type="triangle"/>
          </a:ln>
        </p:spPr>
        <p:txBody>
          <a:bodyPr lIns="45718" tIns="45718" rIns="45718" bIns="45718"/>
          <a:lstStyle/>
          <a:p>
            <a:endParaRPr/>
          </a:p>
        </p:txBody>
      </p:sp>
      <p:grpSp>
        <p:nvGrpSpPr>
          <p:cNvPr id="710" name="矩形 26"/>
          <p:cNvGrpSpPr/>
          <p:nvPr/>
        </p:nvGrpSpPr>
        <p:grpSpPr>
          <a:xfrm>
            <a:off x="936619" y="3832859"/>
            <a:ext cx="4798705" cy="946155"/>
            <a:chOff x="-1" y="0"/>
            <a:chExt cx="4798703" cy="946153"/>
          </a:xfrm>
        </p:grpSpPr>
        <p:sp>
          <p:nvSpPr>
            <p:cNvPr id="708" name="矩形"/>
            <p:cNvSpPr/>
            <p:nvPr/>
          </p:nvSpPr>
          <p:spPr>
            <a:xfrm>
              <a:off x="-2" y="0"/>
              <a:ext cx="4798705" cy="946155"/>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400">
                  <a:latin typeface="Arial" panose="020B0604020202090204"/>
                  <a:ea typeface="Arial" panose="020B0604020202090204"/>
                  <a:cs typeface="Arial" panose="020B0604020202090204"/>
                  <a:sym typeface="Arial" panose="020B0604020202090204"/>
                </a:defRPr>
              </a:pPr>
              <a:endParaRPr/>
            </a:p>
          </p:txBody>
        </p:sp>
        <p:sp>
          <p:nvSpPr>
            <p:cNvPr id="709" name="得到“模板匹配”结果P作为基准坐标系"/>
            <p:cNvSpPr txBox="1"/>
            <p:nvPr/>
          </p:nvSpPr>
          <p:spPr>
            <a:xfrm>
              <a:off x="59055" y="96839"/>
              <a:ext cx="4681228" cy="751837"/>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Generate M2' points from L2' and L3'</a:t>
              </a:r>
            </a:p>
          </p:txBody>
        </p:sp>
      </p:grpSp>
      <p:sp>
        <p:nvSpPr>
          <p:cNvPr id="711" name="直接箭头连接符 27"/>
          <p:cNvSpPr/>
          <p:nvPr/>
        </p:nvSpPr>
        <p:spPr>
          <a:xfrm>
            <a:off x="3335654" y="4824729"/>
            <a:ext cx="4" cy="932182"/>
          </a:xfrm>
          <a:prstGeom prst="line">
            <a:avLst/>
          </a:prstGeom>
          <a:ln w="6350">
            <a:solidFill>
              <a:srgbClr val="000000"/>
            </a:solidFill>
            <a:miter/>
            <a:tailEnd type="triangle"/>
          </a:ln>
        </p:spPr>
        <p:txBody>
          <a:bodyPr lIns="45718" tIns="45718" rIns="45718" bIns="45718"/>
          <a:lstStyle/>
          <a:p>
            <a:endParaRPr/>
          </a:p>
        </p:txBody>
      </p:sp>
      <p:grpSp>
        <p:nvGrpSpPr>
          <p:cNvPr id="714" name="矩形 28"/>
          <p:cNvGrpSpPr/>
          <p:nvPr/>
        </p:nvGrpSpPr>
        <p:grpSpPr>
          <a:xfrm>
            <a:off x="935985" y="5757542"/>
            <a:ext cx="4798703" cy="996322"/>
            <a:chOff x="-1" y="-1"/>
            <a:chExt cx="4798702" cy="996320"/>
          </a:xfrm>
        </p:grpSpPr>
        <p:sp>
          <p:nvSpPr>
            <p:cNvPr id="712" name="矩形"/>
            <p:cNvSpPr/>
            <p:nvPr/>
          </p:nvSpPr>
          <p:spPr>
            <a:xfrm>
              <a:off x="-2" y="-2"/>
              <a:ext cx="4798703" cy="996322"/>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713" name="根据基准坐标系，固定位置放置找线卡尺工具"/>
            <p:cNvSpPr txBox="1"/>
            <p:nvPr/>
          </p:nvSpPr>
          <p:spPr>
            <a:xfrm>
              <a:off x="59237" y="122240"/>
              <a:ext cx="4680225" cy="751837"/>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generate line L4’ as connection of M1’ and M2’</a:t>
              </a:r>
            </a:p>
          </p:txBody>
        </p:sp>
      </p:grpSp>
      <p:grpSp>
        <p:nvGrpSpPr>
          <p:cNvPr id="717" name="矩形 31"/>
          <p:cNvGrpSpPr/>
          <p:nvPr/>
        </p:nvGrpSpPr>
        <p:grpSpPr>
          <a:xfrm>
            <a:off x="936621" y="7652066"/>
            <a:ext cx="4799335" cy="751837"/>
            <a:chOff x="0" y="-1"/>
            <a:chExt cx="4799334" cy="751835"/>
          </a:xfrm>
        </p:grpSpPr>
        <p:sp>
          <p:nvSpPr>
            <p:cNvPr id="715" name="矩形"/>
            <p:cNvSpPr/>
            <p:nvPr/>
          </p:nvSpPr>
          <p:spPr>
            <a:xfrm>
              <a:off x="-1" y="2434"/>
              <a:ext cx="4799335" cy="746979"/>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400">
                  <a:latin typeface="Arial" panose="020B0604020202090204"/>
                  <a:ea typeface="Arial" panose="020B0604020202090204"/>
                  <a:cs typeface="Arial" panose="020B0604020202090204"/>
                  <a:sym typeface="Arial" panose="020B0604020202090204"/>
                </a:defRPr>
              </a:pPr>
              <a:endParaRPr/>
            </a:p>
          </p:txBody>
        </p:sp>
        <p:sp>
          <p:nvSpPr>
            <p:cNvPr id="716" name="找到正确的直线（参考编辑卡尺参数）"/>
            <p:cNvSpPr txBox="1"/>
            <p:nvPr/>
          </p:nvSpPr>
          <p:spPr>
            <a:xfrm>
              <a:off x="59245" y="-2"/>
              <a:ext cx="4680842" cy="751837"/>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generate point M3’ as connection of M1’ and M2’</a:t>
              </a:r>
            </a:p>
          </p:txBody>
        </p:sp>
      </p:grpSp>
      <p:sp>
        <p:nvSpPr>
          <p:cNvPr id="718" name="直接箭头连接符 25"/>
          <p:cNvSpPr/>
          <p:nvPr/>
        </p:nvSpPr>
        <p:spPr>
          <a:xfrm>
            <a:off x="3335244" y="8408444"/>
            <a:ext cx="3" cy="894128"/>
          </a:xfrm>
          <a:prstGeom prst="line">
            <a:avLst/>
          </a:prstGeom>
          <a:ln w="6350">
            <a:solidFill>
              <a:srgbClr val="000000"/>
            </a:solidFill>
            <a:miter/>
            <a:tailEnd type="triangle"/>
          </a:ln>
        </p:spPr>
        <p:txBody>
          <a:bodyPr lIns="45718" tIns="45718" rIns="45718" bIns="45718"/>
          <a:lstStyle/>
          <a:p>
            <a:endParaRPr/>
          </a:p>
        </p:txBody>
      </p:sp>
      <p:sp>
        <p:nvSpPr>
          <p:cNvPr id="719" name="直接箭头连接符 25"/>
          <p:cNvSpPr/>
          <p:nvPr/>
        </p:nvSpPr>
        <p:spPr>
          <a:xfrm>
            <a:off x="3336514" y="6796155"/>
            <a:ext cx="4" cy="783469"/>
          </a:xfrm>
          <a:prstGeom prst="line">
            <a:avLst/>
          </a:prstGeom>
          <a:ln w="6350">
            <a:solidFill>
              <a:srgbClr val="000000"/>
            </a:solidFill>
            <a:miter/>
            <a:tailEnd type="triangle"/>
          </a:ln>
        </p:spPr>
        <p:txBody>
          <a:bodyPr lIns="45718" tIns="45718" rIns="45718" bIns="45718"/>
          <a:lstStyle/>
          <a:p>
            <a:endParaRPr/>
          </a:p>
        </p:txBody>
      </p:sp>
      <p:sp>
        <p:nvSpPr>
          <p:cNvPr id="720" name="L1"/>
          <p:cNvSpPr txBox="1"/>
          <p:nvPr/>
        </p:nvSpPr>
        <p:spPr>
          <a:xfrm>
            <a:off x="9455836" y="2919176"/>
            <a:ext cx="667544"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M1’</a:t>
            </a:r>
          </a:p>
        </p:txBody>
      </p:sp>
      <p:sp>
        <p:nvSpPr>
          <p:cNvPr id="721" name="L1"/>
          <p:cNvSpPr txBox="1"/>
          <p:nvPr/>
        </p:nvSpPr>
        <p:spPr>
          <a:xfrm>
            <a:off x="16800932" y="2610004"/>
            <a:ext cx="667545"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M2’</a:t>
            </a:r>
          </a:p>
        </p:txBody>
      </p:sp>
      <p:sp>
        <p:nvSpPr>
          <p:cNvPr id="722" name="L1"/>
          <p:cNvSpPr txBox="1"/>
          <p:nvPr/>
        </p:nvSpPr>
        <p:spPr>
          <a:xfrm>
            <a:off x="12651812" y="8089965"/>
            <a:ext cx="555030"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L4’</a:t>
            </a:r>
          </a:p>
        </p:txBody>
      </p:sp>
      <p:sp>
        <p:nvSpPr>
          <p:cNvPr id="723" name="L1"/>
          <p:cNvSpPr txBox="1"/>
          <p:nvPr/>
        </p:nvSpPr>
        <p:spPr>
          <a:xfrm>
            <a:off x="12594628" y="10304295"/>
            <a:ext cx="555030"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L5’</a:t>
            </a:r>
          </a:p>
        </p:txBody>
      </p:sp>
      <p:sp>
        <p:nvSpPr>
          <p:cNvPr id="724" name="L1"/>
          <p:cNvSpPr txBox="1"/>
          <p:nvPr/>
        </p:nvSpPr>
        <p:spPr>
          <a:xfrm>
            <a:off x="10320048" y="3402010"/>
            <a:ext cx="555030"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L1’</a:t>
            </a:r>
          </a:p>
        </p:txBody>
      </p:sp>
      <p:sp>
        <p:nvSpPr>
          <p:cNvPr id="725" name="右箭头 69"/>
          <p:cNvSpPr/>
          <p:nvPr/>
        </p:nvSpPr>
        <p:spPr>
          <a:xfrm rot="5400000">
            <a:off x="12903834" y="5580698"/>
            <a:ext cx="492764" cy="1176658"/>
          </a:xfrm>
          <a:prstGeom prst="rightArrow">
            <a:avLst>
              <a:gd name="adj1" fmla="val 50000"/>
              <a:gd name="adj2" fmla="val 50000"/>
            </a:avLst>
          </a:prstGeom>
          <a:solidFill>
            <a:srgbClr val="FFFFFF"/>
          </a:solidFill>
          <a:ln w="25400">
            <a:solidFill>
              <a:srgbClr val="0365C0"/>
            </a:solidFill>
          </a:ln>
        </p:spPr>
        <p:txBody>
          <a:bodyPr lIns="50800" tIns="50800" rIns="50800" bIns="50800" anchor="ctr"/>
          <a:lstStyle/>
          <a:p>
            <a:pPr defTabSz="819150">
              <a:spcBef>
                <a:spcPts val="0"/>
              </a:spcBef>
              <a:defRPr sz="2000">
                <a:latin typeface="Helvetica Light"/>
                <a:ea typeface="Helvetica Light"/>
                <a:cs typeface="Helvetica Light"/>
                <a:sym typeface="Helvetica Light"/>
              </a:defRPr>
            </a:pPr>
            <a:endParaRPr/>
          </a:p>
        </p:txBody>
      </p:sp>
      <p:sp>
        <p:nvSpPr>
          <p:cNvPr id="726" name="左右箭头 12"/>
          <p:cNvSpPr/>
          <p:nvPr/>
        </p:nvSpPr>
        <p:spPr>
          <a:xfrm>
            <a:off x="12382633" y="3705252"/>
            <a:ext cx="1678050" cy="816703"/>
          </a:xfrm>
          <a:prstGeom prst="leftRightArrow">
            <a:avLst>
              <a:gd name="adj1" fmla="val 50000"/>
              <a:gd name="adj2" fmla="val 50000"/>
            </a:avLst>
          </a:prstGeom>
          <a:solidFill>
            <a:srgbClr val="FFFFFF"/>
          </a:solidFill>
          <a:ln w="25400">
            <a:solidFill>
              <a:srgbClr val="0365C0"/>
            </a:solidFill>
          </a:ln>
        </p:spPr>
        <p:txBody>
          <a:bodyPr lIns="50800" tIns="50800" rIns="50800" bIns="50800" anchor="ctr"/>
          <a:lstStyle/>
          <a:p>
            <a:pPr defTabSz="819150">
              <a:spcBef>
                <a:spcPts val="0"/>
              </a:spcBef>
              <a:defRPr sz="2000">
                <a:latin typeface="Helvetica Light"/>
                <a:ea typeface="Helvetica Light"/>
                <a:cs typeface="Helvetica Light"/>
                <a:sym typeface="Helvetica Light"/>
              </a:defRPr>
            </a:pPr>
            <a:endParaRPr/>
          </a:p>
        </p:txBody>
      </p:sp>
      <p:sp>
        <p:nvSpPr>
          <p:cNvPr id="727" name="L1"/>
          <p:cNvSpPr txBox="1"/>
          <p:nvPr/>
        </p:nvSpPr>
        <p:spPr>
          <a:xfrm>
            <a:off x="8663970" y="3705350"/>
            <a:ext cx="306785"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L’</a:t>
            </a:r>
          </a:p>
        </p:txBody>
      </p:sp>
      <p:sp>
        <p:nvSpPr>
          <p:cNvPr id="728" name="L1"/>
          <p:cNvSpPr txBox="1"/>
          <p:nvPr/>
        </p:nvSpPr>
        <p:spPr>
          <a:xfrm>
            <a:off x="18096644" y="3761672"/>
            <a:ext cx="555030"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L3’</a:t>
            </a:r>
          </a:p>
        </p:txBody>
      </p:sp>
      <p:sp>
        <p:nvSpPr>
          <p:cNvPr id="729" name="L1"/>
          <p:cNvSpPr txBox="1"/>
          <p:nvPr/>
        </p:nvSpPr>
        <p:spPr>
          <a:xfrm>
            <a:off x="15623010" y="3724188"/>
            <a:ext cx="555031"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L2’</a:t>
            </a:r>
          </a:p>
        </p:txBody>
      </p:sp>
      <p:sp>
        <p:nvSpPr>
          <p:cNvPr id="730" name="L1"/>
          <p:cNvSpPr txBox="1"/>
          <p:nvPr/>
        </p:nvSpPr>
        <p:spPr>
          <a:xfrm>
            <a:off x="11391809" y="7579704"/>
            <a:ext cx="667545"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M1’</a:t>
            </a:r>
          </a:p>
        </p:txBody>
      </p:sp>
      <p:sp>
        <p:nvSpPr>
          <p:cNvPr id="731" name="L1"/>
          <p:cNvSpPr txBox="1"/>
          <p:nvPr/>
        </p:nvSpPr>
        <p:spPr>
          <a:xfrm>
            <a:off x="14434675" y="7579704"/>
            <a:ext cx="667545"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M2’</a:t>
            </a:r>
          </a:p>
        </p:txBody>
      </p:sp>
      <p:sp>
        <p:nvSpPr>
          <p:cNvPr id="732" name="L1"/>
          <p:cNvSpPr txBox="1"/>
          <p:nvPr/>
        </p:nvSpPr>
        <p:spPr>
          <a:xfrm>
            <a:off x="12984456" y="11107091"/>
            <a:ext cx="667544"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M3’</a:t>
            </a:r>
          </a:p>
        </p:txBody>
      </p:sp>
      <p:grpSp>
        <p:nvGrpSpPr>
          <p:cNvPr id="735" name="矩形 31"/>
          <p:cNvGrpSpPr/>
          <p:nvPr/>
        </p:nvGrpSpPr>
        <p:grpSpPr>
          <a:xfrm>
            <a:off x="965235" y="9283116"/>
            <a:ext cx="4808228" cy="1021088"/>
            <a:chOff x="0" y="-1"/>
            <a:chExt cx="4808227" cy="1021086"/>
          </a:xfrm>
        </p:grpSpPr>
        <p:sp>
          <p:nvSpPr>
            <p:cNvPr id="733" name="矩形"/>
            <p:cNvSpPr/>
            <p:nvPr/>
          </p:nvSpPr>
          <p:spPr>
            <a:xfrm>
              <a:off x="-1" y="-2"/>
              <a:ext cx="4798703" cy="1021088"/>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400">
                  <a:latin typeface="Arial" panose="020B0604020202090204"/>
                  <a:ea typeface="Arial" panose="020B0604020202090204"/>
                  <a:cs typeface="Arial" panose="020B0604020202090204"/>
                  <a:sym typeface="Arial" panose="020B0604020202090204"/>
                </a:defRPr>
              </a:pPr>
              <a:endParaRPr/>
            </a:p>
          </p:txBody>
        </p:sp>
        <p:sp>
          <p:nvSpPr>
            <p:cNvPr id="734" name="找到正确的直线（参考编辑卡尺参数）"/>
            <p:cNvSpPr txBox="1"/>
            <p:nvPr/>
          </p:nvSpPr>
          <p:spPr>
            <a:xfrm>
              <a:off x="8888" y="169225"/>
              <a:ext cx="4799339" cy="751837"/>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The vertical line of L4' through point M3' is L5'.</a:t>
              </a:r>
            </a:p>
          </p:txBody>
        </p:sp>
      </p:grpSp>
      <p:grpSp>
        <p:nvGrpSpPr>
          <p:cNvPr id="738" name="矩形 24"/>
          <p:cNvGrpSpPr/>
          <p:nvPr/>
        </p:nvGrpSpPr>
        <p:grpSpPr>
          <a:xfrm>
            <a:off x="7215585" y="5835312"/>
            <a:ext cx="4217994" cy="689129"/>
            <a:chOff x="0" y="0"/>
            <a:chExt cx="4217992" cy="689127"/>
          </a:xfrm>
        </p:grpSpPr>
        <p:sp>
          <p:nvSpPr>
            <p:cNvPr id="736" name="矩形"/>
            <p:cNvSpPr/>
            <p:nvPr/>
          </p:nvSpPr>
          <p:spPr>
            <a:xfrm>
              <a:off x="-1" y="-1"/>
              <a:ext cx="4217994" cy="689128"/>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737" name="采集一张图像"/>
            <p:cNvSpPr txBox="1"/>
            <p:nvPr/>
          </p:nvSpPr>
          <p:spPr>
            <a:xfrm>
              <a:off x="52066" y="133743"/>
              <a:ext cx="4113857" cy="421637"/>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Generate M1’</a:t>
              </a:r>
            </a:p>
          </p:txBody>
        </p:sp>
      </p:grpSp>
      <p:grpSp>
        <p:nvGrpSpPr>
          <p:cNvPr id="741" name="矩形 26"/>
          <p:cNvGrpSpPr/>
          <p:nvPr/>
        </p:nvGrpSpPr>
        <p:grpSpPr>
          <a:xfrm>
            <a:off x="14888609" y="5626841"/>
            <a:ext cx="4217997" cy="946307"/>
            <a:chOff x="-1" y="0"/>
            <a:chExt cx="4217996" cy="946305"/>
          </a:xfrm>
        </p:grpSpPr>
        <p:sp>
          <p:nvSpPr>
            <p:cNvPr id="739" name="矩形"/>
            <p:cNvSpPr/>
            <p:nvPr/>
          </p:nvSpPr>
          <p:spPr>
            <a:xfrm>
              <a:off x="-2" y="-1"/>
              <a:ext cx="4217997" cy="946306"/>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400">
                  <a:latin typeface="Arial" panose="020B0604020202090204"/>
                  <a:ea typeface="Arial" panose="020B0604020202090204"/>
                  <a:cs typeface="Arial" panose="020B0604020202090204"/>
                  <a:sym typeface="Arial" panose="020B0604020202090204"/>
                </a:defRPr>
              </a:pPr>
              <a:endParaRPr/>
            </a:p>
          </p:txBody>
        </p:sp>
        <p:sp>
          <p:nvSpPr>
            <p:cNvPr id="740" name="得到“模板匹配”结果P作为基准坐标系"/>
            <p:cNvSpPr txBox="1"/>
            <p:nvPr/>
          </p:nvSpPr>
          <p:spPr>
            <a:xfrm>
              <a:off x="52069" y="262331"/>
              <a:ext cx="4113855" cy="421637"/>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Generate M2’</a:t>
              </a:r>
            </a:p>
          </p:txBody>
        </p:sp>
      </p:grpSp>
      <p:grpSp>
        <p:nvGrpSpPr>
          <p:cNvPr id="744" name="矩形 28"/>
          <p:cNvGrpSpPr/>
          <p:nvPr/>
        </p:nvGrpSpPr>
        <p:grpSpPr>
          <a:xfrm>
            <a:off x="15894340" y="7626425"/>
            <a:ext cx="4217997" cy="996566"/>
            <a:chOff x="-1" y="-1"/>
            <a:chExt cx="4217996" cy="996565"/>
          </a:xfrm>
        </p:grpSpPr>
        <p:sp>
          <p:nvSpPr>
            <p:cNvPr id="742" name="矩形"/>
            <p:cNvSpPr/>
            <p:nvPr/>
          </p:nvSpPr>
          <p:spPr>
            <a:xfrm>
              <a:off x="-2" y="-2"/>
              <a:ext cx="4217997" cy="996567"/>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743" name="根据基准坐标系，固定位置放置找线卡尺工具"/>
            <p:cNvSpPr txBox="1"/>
            <p:nvPr/>
          </p:nvSpPr>
          <p:spPr>
            <a:xfrm>
              <a:off x="52069" y="287461"/>
              <a:ext cx="4113855" cy="421637"/>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Generate L4’</a:t>
              </a:r>
            </a:p>
          </p:txBody>
        </p:sp>
      </p:grpSp>
      <p:sp>
        <p:nvSpPr>
          <p:cNvPr id="745" name="L1"/>
          <p:cNvSpPr txBox="1"/>
          <p:nvPr/>
        </p:nvSpPr>
        <p:spPr>
          <a:xfrm>
            <a:off x="11914807" y="10962549"/>
            <a:ext cx="555030"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L4’</a:t>
            </a:r>
          </a:p>
        </p:txBody>
      </p:sp>
      <p:sp>
        <p:nvSpPr>
          <p:cNvPr id="746" name="L1"/>
          <p:cNvSpPr txBox="1"/>
          <p:nvPr/>
        </p:nvSpPr>
        <p:spPr>
          <a:xfrm>
            <a:off x="11025009" y="11237783"/>
            <a:ext cx="667544"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M1’</a:t>
            </a:r>
          </a:p>
        </p:txBody>
      </p:sp>
      <p:sp>
        <p:nvSpPr>
          <p:cNvPr id="747" name="L1"/>
          <p:cNvSpPr txBox="1"/>
          <p:nvPr/>
        </p:nvSpPr>
        <p:spPr>
          <a:xfrm>
            <a:off x="14067874" y="11237783"/>
            <a:ext cx="667545"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M2’</a:t>
            </a:r>
          </a:p>
        </p:txBody>
      </p:sp>
      <p:grpSp>
        <p:nvGrpSpPr>
          <p:cNvPr id="750" name="矩形 28"/>
          <p:cNvGrpSpPr/>
          <p:nvPr/>
        </p:nvGrpSpPr>
        <p:grpSpPr>
          <a:xfrm>
            <a:off x="15946410" y="10899850"/>
            <a:ext cx="4217997" cy="996566"/>
            <a:chOff x="-1" y="-1"/>
            <a:chExt cx="4217996" cy="996565"/>
          </a:xfrm>
        </p:grpSpPr>
        <p:sp>
          <p:nvSpPr>
            <p:cNvPr id="748" name="矩形"/>
            <p:cNvSpPr/>
            <p:nvPr/>
          </p:nvSpPr>
          <p:spPr>
            <a:xfrm>
              <a:off x="-2" y="-2"/>
              <a:ext cx="4217997" cy="996567"/>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749" name="根据基准坐标系，固定位置放置找线卡尺工具"/>
            <p:cNvSpPr txBox="1"/>
            <p:nvPr/>
          </p:nvSpPr>
          <p:spPr>
            <a:xfrm>
              <a:off x="52069" y="287461"/>
              <a:ext cx="4113855" cy="421637"/>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Generate M3’ and L5’</a:t>
              </a:r>
            </a:p>
          </p:txBody>
        </p:sp>
      </p:grpSp>
      <p:sp>
        <p:nvSpPr>
          <p:cNvPr id="751" name="右箭头 8"/>
          <p:cNvSpPr/>
          <p:nvPr/>
        </p:nvSpPr>
        <p:spPr>
          <a:xfrm rot="5400000">
            <a:off x="12903834" y="9103676"/>
            <a:ext cx="492764" cy="1176658"/>
          </a:xfrm>
          <a:prstGeom prst="rightArrow">
            <a:avLst>
              <a:gd name="adj1" fmla="val 50000"/>
              <a:gd name="adj2" fmla="val 50000"/>
            </a:avLst>
          </a:prstGeom>
          <a:solidFill>
            <a:srgbClr val="FFFFFF"/>
          </a:solidFill>
          <a:ln w="25400">
            <a:solidFill>
              <a:srgbClr val="0365C0"/>
            </a:solidFill>
          </a:ln>
        </p:spPr>
        <p:txBody>
          <a:bodyPr lIns="50800" tIns="50800" rIns="50800" bIns="50800" anchor="ctr"/>
          <a:lstStyle/>
          <a:p>
            <a:pPr defTabSz="819150">
              <a:spcBef>
                <a:spcPts val="0"/>
              </a:spcBef>
              <a:defRPr sz="2000">
                <a:latin typeface="Helvetica Light"/>
                <a:ea typeface="Helvetica Light"/>
                <a:cs typeface="Helvetica Light"/>
                <a:sym typeface="Helvetica Light"/>
              </a:defRPr>
            </a:pPr>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3" name="图片 1" descr="C:\Users\EVOC\Desktop\新建文件夹\1.PNG1"/>
          <p:cNvPicPr>
            <a:picLocks noChangeAspect="1"/>
          </p:cNvPicPr>
          <p:nvPr/>
        </p:nvPicPr>
        <p:blipFill>
          <a:blip r:embed="rId2"/>
          <a:srcRect/>
          <a:stretch>
            <a:fillRect/>
          </a:stretch>
        </p:blipFill>
        <p:spPr>
          <a:xfrm>
            <a:off x="9915526" y="2606356"/>
            <a:ext cx="6078855" cy="5414013"/>
          </a:xfrm>
          <a:prstGeom prst="rect">
            <a:avLst/>
          </a:prstGeom>
          <a:ln w="12700">
            <a:miter lim="400000"/>
            <a:headEnd/>
            <a:tailEnd/>
          </a:ln>
        </p:spPr>
      </p:pic>
      <p:sp>
        <p:nvSpPr>
          <p:cNvPr id="754" name="Audio | C015 Vision Flow"/>
          <p:cNvSpPr txBox="1">
            <a:spLocks noGrp="1"/>
          </p:cNvSpPr>
          <p:nvPr>
            <p:ph type="body" sz="quarter" idx="1"/>
          </p:nvPr>
        </p:nvSpPr>
        <p:spPr>
          <a:xfrm>
            <a:off x="338742" y="256109"/>
            <a:ext cx="23667304" cy="689122"/>
          </a:xfrm>
          <a:prstGeom prst="rect">
            <a:avLst/>
          </a:prstGeom>
        </p:spPr>
        <p:txBody>
          <a:bodyPr/>
          <a:lstStyle/>
          <a:p>
            <a:pPr>
              <a:spcBef>
                <a:spcPts val="0"/>
              </a:spcBef>
              <a:defRPr sz="3600">
                <a:solidFill>
                  <a:srgbClr val="0096FF"/>
                </a:solidFill>
                <a:latin typeface="Helvetica Neue Light" panose="02000503000000020004"/>
                <a:ea typeface="Helvetica Neue Light" panose="02000503000000020004"/>
                <a:cs typeface="Helvetica Neue Light" panose="02000503000000020004"/>
                <a:sym typeface="Helvetica Neue Light" panose="02000503000000020004"/>
              </a:defRPr>
            </a:pPr>
            <a:r>
              <a:t>Audio </a:t>
            </a:r>
            <a:r>
              <a:rPr>
                <a:solidFill>
                  <a:srgbClr val="A6AAA9"/>
                </a:solidFill>
                <a:latin typeface="Helvetica Neue Thin" panose="02000503000000020004"/>
                <a:ea typeface="Helvetica Neue Thin" panose="02000503000000020004"/>
                <a:cs typeface="Helvetica Neue Thin" panose="02000503000000020004"/>
                <a:sym typeface="Helvetica Neue Thin" panose="02000503000000020004"/>
              </a:rPr>
              <a:t>|</a:t>
            </a:r>
            <a:r>
              <a:rPr sz="3600">
                <a:solidFill>
                  <a:srgbClr val="929292"/>
                </a:solidFill>
              </a:rPr>
              <a:t> </a:t>
            </a:r>
            <a:r>
              <a:rPr>
                <a:solidFill>
                  <a:srgbClr val="929292"/>
                </a:solidFill>
                <a:latin typeface="+mn-lt"/>
                <a:ea typeface="+mn-ea"/>
                <a:cs typeface="+mn-cs"/>
                <a:sym typeface="Helvetica Neue" panose="02000503000000020004"/>
              </a:rPr>
              <a:t>H280 Vision Flow | Glue path 1 – </a:t>
            </a:r>
            <a:r>
              <a:rPr sz="3200">
                <a:solidFill>
                  <a:srgbClr val="929292"/>
                </a:solidFill>
                <a:latin typeface="+mj-lt"/>
                <a:ea typeface="+mj-ea"/>
                <a:cs typeface="+mj-cs"/>
                <a:sym typeface="Helvetica"/>
              </a:rPr>
              <a:t>Create standard point</a:t>
            </a:r>
            <a:endParaRPr>
              <a:solidFill>
                <a:srgbClr val="929292"/>
              </a:solidFill>
              <a:latin typeface="+mn-lt"/>
              <a:ea typeface="+mn-ea"/>
              <a:cs typeface="+mn-cs"/>
              <a:sym typeface="Helvetica Neue" panose="02000503000000020004"/>
            </a:endParaRPr>
          </a:p>
        </p:txBody>
      </p:sp>
      <p:sp>
        <p:nvSpPr>
          <p:cNvPr id="755" name="幻灯片编号"/>
          <p:cNvSpPr txBox="1">
            <a:spLocks noGrp="1"/>
          </p:cNvSpPr>
          <p:nvPr>
            <p:ph type="sldNum" sz="quarter" idx="4294967295"/>
          </p:nvPr>
        </p:nvSpPr>
        <p:spPr>
          <a:xfrm>
            <a:off x="13063664" y="13308381"/>
            <a:ext cx="315980" cy="319890"/>
          </a:xfrm>
          <a:prstGeom prst="rect">
            <a:avLst/>
          </a:prstGeom>
        </p:spPr>
        <p:txBody>
          <a:bodyPr lIns="66905" tIns="66905" rIns="66905" bIns="66905" anchor="t"/>
          <a:lstStyle>
            <a:lvl1pPr defTabSz="819150">
              <a:defRPr sz="1200">
                <a:solidFill>
                  <a:srgbClr val="606060"/>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15</a:t>
            </a:fld>
            <a:endParaRPr/>
          </a:p>
        </p:txBody>
      </p:sp>
      <p:grpSp>
        <p:nvGrpSpPr>
          <p:cNvPr id="758" name="矩形 24"/>
          <p:cNvGrpSpPr/>
          <p:nvPr/>
        </p:nvGrpSpPr>
        <p:grpSpPr>
          <a:xfrm>
            <a:off x="936624" y="2362169"/>
            <a:ext cx="4165824" cy="1329584"/>
            <a:chOff x="0" y="0"/>
            <a:chExt cx="4165822" cy="1329582"/>
          </a:xfrm>
        </p:grpSpPr>
        <p:sp>
          <p:nvSpPr>
            <p:cNvPr id="756" name="矩形"/>
            <p:cNvSpPr/>
            <p:nvPr/>
          </p:nvSpPr>
          <p:spPr>
            <a:xfrm>
              <a:off x="-1" y="-1"/>
              <a:ext cx="4165824" cy="1329584"/>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757" name="采集一张图像"/>
            <p:cNvSpPr txBox="1"/>
            <p:nvPr/>
          </p:nvSpPr>
          <p:spPr>
            <a:xfrm>
              <a:off x="51424" y="9473"/>
              <a:ext cx="4062972" cy="1310637"/>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000">
                  <a:latin typeface="Helvetica Light"/>
                  <a:ea typeface="Helvetica Light"/>
                  <a:cs typeface="Helvetica Light"/>
                  <a:sym typeface="Helvetica Light"/>
                </a:defRPr>
              </a:lvl1pPr>
            </a:lstStyle>
            <a:p>
              <a:r>
                <a:t>Offset M3 by a distance of -2.75mm in the direction of L4 and -2.55mm in the direction of L5 to generate M4 (X, Y)</a:t>
              </a:r>
            </a:p>
          </p:txBody>
        </p:sp>
      </p:grpSp>
      <p:sp>
        <p:nvSpPr>
          <p:cNvPr id="759" name="直接箭头连接符 25"/>
          <p:cNvSpPr/>
          <p:nvPr/>
        </p:nvSpPr>
        <p:spPr>
          <a:xfrm>
            <a:off x="2897729" y="3780946"/>
            <a:ext cx="2" cy="507500"/>
          </a:xfrm>
          <a:prstGeom prst="line">
            <a:avLst/>
          </a:prstGeom>
          <a:ln w="6350">
            <a:solidFill>
              <a:srgbClr val="000000"/>
            </a:solidFill>
            <a:miter/>
            <a:tailEnd type="triangle"/>
          </a:ln>
        </p:spPr>
        <p:txBody>
          <a:bodyPr lIns="45718" tIns="45718" rIns="45718" bIns="45718"/>
          <a:lstStyle/>
          <a:p>
            <a:endParaRPr/>
          </a:p>
        </p:txBody>
      </p:sp>
      <p:grpSp>
        <p:nvGrpSpPr>
          <p:cNvPr id="762" name="矩形 28"/>
          <p:cNvGrpSpPr/>
          <p:nvPr/>
        </p:nvGrpSpPr>
        <p:grpSpPr>
          <a:xfrm>
            <a:off x="936516" y="4471221"/>
            <a:ext cx="4217994" cy="996566"/>
            <a:chOff x="0" y="-1"/>
            <a:chExt cx="4217992" cy="996565"/>
          </a:xfrm>
        </p:grpSpPr>
        <p:sp>
          <p:nvSpPr>
            <p:cNvPr id="760" name="矩形"/>
            <p:cNvSpPr/>
            <p:nvPr/>
          </p:nvSpPr>
          <p:spPr>
            <a:xfrm>
              <a:off x="-1" y="-2"/>
              <a:ext cx="4217994" cy="996567"/>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761" name="根据基准坐标系，固定位置放置找线卡尺工具"/>
            <p:cNvSpPr txBox="1"/>
            <p:nvPr/>
          </p:nvSpPr>
          <p:spPr>
            <a:xfrm>
              <a:off x="52066" y="96962"/>
              <a:ext cx="4113857" cy="802637"/>
            </a:xfrm>
            <a:prstGeom prst="rect">
              <a:avLst/>
            </a:prstGeom>
            <a:noFill/>
            <a:ln w="12700" cap="flat">
              <a:noFill/>
              <a:miter lim="400000"/>
            </a:ln>
            <a:effectLst/>
          </p:spPr>
          <p:txBody>
            <a:bodyPr wrap="square" lIns="45718" tIns="45718" rIns="45718" bIns="45718" numCol="1" anchor="ctr">
              <a:spAutoFit/>
            </a:bodyPr>
            <a:lstStyle/>
            <a:p>
              <a:pPr algn="ctr" defTabSz="914400">
                <a:spcBef>
                  <a:spcPts val="0"/>
                </a:spcBef>
                <a:defRPr sz="2200">
                  <a:latin typeface="Helvetica Light"/>
                  <a:ea typeface="Helvetica Light"/>
                  <a:cs typeface="Helvetica Light"/>
                  <a:sym typeface="Helvetica Light"/>
                </a:defRPr>
              </a:pPr>
              <a:r>
                <a:t>Send M4’</a:t>
              </a:r>
              <a:r>
                <a:rPr>
                  <a:latin typeface="+mn-lt"/>
                  <a:ea typeface="+mn-ea"/>
                  <a:cs typeface="+mn-cs"/>
                  <a:sym typeface="Helvetica Neue" panose="02000503000000020004"/>
                </a:rPr>
                <a:t>（</a:t>
              </a:r>
              <a:r>
                <a:t>X</a:t>
              </a:r>
              <a:r>
                <a:rPr>
                  <a:latin typeface="+mn-lt"/>
                  <a:ea typeface="+mn-ea"/>
                  <a:cs typeface="+mn-cs"/>
                  <a:sym typeface="Helvetica Neue" panose="02000503000000020004"/>
                </a:rPr>
                <a:t>，</a:t>
              </a:r>
              <a:r>
                <a:t>Y</a:t>
              </a:r>
              <a:r>
                <a:rPr>
                  <a:latin typeface="+mn-lt"/>
                  <a:ea typeface="+mn-ea"/>
                  <a:cs typeface="+mn-cs"/>
                  <a:sym typeface="Helvetica Neue" panose="02000503000000020004"/>
                </a:rPr>
                <a:t>）</a:t>
              </a:r>
              <a:r>
                <a:t>and L4’angle D1’ to dispenser</a:t>
              </a:r>
            </a:p>
          </p:txBody>
        </p:sp>
      </p:grpSp>
      <p:sp>
        <p:nvSpPr>
          <p:cNvPr id="763" name="L1"/>
          <p:cNvSpPr txBox="1"/>
          <p:nvPr/>
        </p:nvSpPr>
        <p:spPr>
          <a:xfrm>
            <a:off x="13776244" y="6497699"/>
            <a:ext cx="667545"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M2’</a:t>
            </a:r>
          </a:p>
        </p:txBody>
      </p:sp>
      <p:sp>
        <p:nvSpPr>
          <p:cNvPr id="764" name="L1"/>
          <p:cNvSpPr txBox="1"/>
          <p:nvPr/>
        </p:nvSpPr>
        <p:spPr>
          <a:xfrm>
            <a:off x="12551892" y="7290570"/>
            <a:ext cx="667544"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M3’</a:t>
            </a:r>
          </a:p>
        </p:txBody>
      </p:sp>
      <p:sp>
        <p:nvSpPr>
          <p:cNvPr id="765" name="L1"/>
          <p:cNvSpPr txBox="1"/>
          <p:nvPr/>
        </p:nvSpPr>
        <p:spPr>
          <a:xfrm>
            <a:off x="15000829" y="6714320"/>
            <a:ext cx="555030"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L4’</a:t>
            </a:r>
          </a:p>
        </p:txBody>
      </p:sp>
      <p:sp>
        <p:nvSpPr>
          <p:cNvPr id="766" name="L1"/>
          <p:cNvSpPr txBox="1"/>
          <p:nvPr/>
        </p:nvSpPr>
        <p:spPr>
          <a:xfrm>
            <a:off x="12888121" y="4568292"/>
            <a:ext cx="555030"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L5’</a:t>
            </a:r>
          </a:p>
        </p:txBody>
      </p:sp>
      <p:sp>
        <p:nvSpPr>
          <p:cNvPr id="767" name="L1"/>
          <p:cNvSpPr txBox="1"/>
          <p:nvPr/>
        </p:nvSpPr>
        <p:spPr>
          <a:xfrm>
            <a:off x="11092579" y="4914222"/>
            <a:ext cx="667544"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M4’</a:t>
            </a:r>
          </a:p>
        </p:txBody>
      </p:sp>
      <p:sp>
        <p:nvSpPr>
          <p:cNvPr id="768" name="L1"/>
          <p:cNvSpPr txBox="1"/>
          <p:nvPr/>
        </p:nvSpPr>
        <p:spPr>
          <a:xfrm>
            <a:off x="11760118" y="6570493"/>
            <a:ext cx="667544" cy="482601"/>
          </a:xfrm>
          <a:prstGeom prst="rect">
            <a:avLst/>
          </a:prstGeom>
          <a:ln w="12700">
            <a:miter lim="400000"/>
          </a:ln>
        </p:spPr>
        <p:txBody>
          <a:bodyPr wrap="non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M1’</a:t>
            </a:r>
          </a:p>
        </p:txBody>
      </p:sp>
      <p:sp>
        <p:nvSpPr>
          <p:cNvPr id="769" name="2. Positioning Cap"/>
          <p:cNvSpPr txBox="1"/>
          <p:nvPr/>
        </p:nvSpPr>
        <p:spPr>
          <a:xfrm>
            <a:off x="11239964" y="12450540"/>
            <a:ext cx="2943424" cy="660407"/>
          </a:xfrm>
          <a:prstGeom prst="rect">
            <a:avLst/>
          </a:prstGeom>
          <a:ln w="12700">
            <a:miter lim="400000"/>
          </a:ln>
        </p:spPr>
        <p:txBody>
          <a:bodyPr wrap="none" lIns="0" tIns="0" rIns="0" bIns="0">
            <a:normAutofit/>
          </a:bodyPr>
          <a:lstStyle>
            <a:lvl1pPr algn="ctr" defTabSz="819150">
              <a:spcBef>
                <a:spcPts val="0"/>
              </a:spcBef>
              <a:defRPr sz="3600">
                <a:latin typeface="SF Hello Regular"/>
                <a:ea typeface="SF Hello Regular"/>
                <a:cs typeface="SF Hello Regular"/>
                <a:sym typeface="SF Hello Regular"/>
              </a:defRPr>
            </a:lvl1pPr>
          </a:lstStyle>
          <a:p>
            <a:r>
              <a:t>M4’ parameter</a:t>
            </a:r>
          </a:p>
        </p:txBody>
      </p:sp>
      <p:sp>
        <p:nvSpPr>
          <p:cNvPr id="770" name="矩形 9"/>
          <p:cNvSpPr txBox="1"/>
          <p:nvPr/>
        </p:nvSpPr>
        <p:spPr>
          <a:xfrm>
            <a:off x="16457065" y="10552896"/>
            <a:ext cx="4505350" cy="1234437"/>
          </a:xfrm>
          <a:prstGeom prst="rect">
            <a:avLst/>
          </a:prstGeom>
          <a:ln w="12700">
            <a:miter lim="400000"/>
          </a:ln>
        </p:spPr>
        <p:txBody>
          <a:bodyPr lIns="45718" tIns="45718" rIns="45718" bIns="45718">
            <a:spAutoFit/>
          </a:bodyPr>
          <a:lstStyle>
            <a:lvl1pPr defTabSz="753745">
              <a:spcBef>
                <a:spcPts val="0"/>
              </a:spcBef>
              <a:defRPr sz="2500">
                <a:solidFill>
                  <a:srgbClr val="00B050"/>
                </a:solidFill>
                <a:latin typeface="SF Hello Regular"/>
                <a:ea typeface="SF Hello Regular"/>
                <a:cs typeface="SF Hello Regular"/>
                <a:sym typeface="SF Hello Regular"/>
              </a:defRPr>
            </a:lvl1pPr>
          </a:lstStyle>
          <a:p>
            <a:r>
              <a:t>Send M4’as reference point and L4’ as reference angle to dispenser</a:t>
            </a:r>
          </a:p>
        </p:txBody>
      </p:sp>
      <p:pic>
        <p:nvPicPr>
          <p:cNvPr id="771" name="图片 3" descr="C:\Users\EVOC\Desktop\新建文件夹\2.PNG2"/>
          <p:cNvPicPr>
            <a:picLocks noChangeAspect="1"/>
          </p:cNvPicPr>
          <p:nvPr/>
        </p:nvPicPr>
        <p:blipFill>
          <a:blip r:embed="rId3"/>
          <a:srcRect/>
          <a:stretch>
            <a:fillRect/>
          </a:stretch>
        </p:blipFill>
        <p:spPr>
          <a:xfrm>
            <a:off x="11049481" y="8456000"/>
            <a:ext cx="4344035" cy="3755748"/>
          </a:xfrm>
          <a:prstGeom prst="rect">
            <a:avLst/>
          </a:prstGeom>
          <a:ln w="12700">
            <a:miter lim="400000"/>
            <a:headEnd/>
            <a:tailEnd/>
          </a:ln>
        </p:spPr>
      </p:pic>
      <p:sp>
        <p:nvSpPr>
          <p:cNvPr id="772" name="2. Positioning Cap"/>
          <p:cNvSpPr txBox="1"/>
          <p:nvPr/>
        </p:nvSpPr>
        <p:spPr>
          <a:xfrm>
            <a:off x="1363341" y="10999468"/>
            <a:ext cx="3943357" cy="1092201"/>
          </a:xfrm>
          <a:prstGeom prst="rect">
            <a:avLst/>
          </a:prstGeom>
          <a:ln w="12700">
            <a:miter lim="400000"/>
          </a:ln>
        </p:spPr>
        <p:txBody>
          <a:bodyPr lIns="0" tIns="0" rIns="0" bIns="0">
            <a:spAutoFit/>
          </a:bodyPr>
          <a:lstStyle>
            <a:lvl1pPr algn="ctr" defTabSz="819150">
              <a:spcBef>
                <a:spcPts val="0"/>
              </a:spcBef>
              <a:defRPr sz="3600">
                <a:latin typeface="SF Hello Regular"/>
                <a:ea typeface="SF Hello Regular"/>
                <a:cs typeface="SF Hello Regular"/>
                <a:sym typeface="SF Hello Regular"/>
              </a:defRPr>
            </a:lvl1pPr>
          </a:lstStyle>
          <a:p>
            <a:r>
              <a:rPr dirty="0"/>
              <a:t>Reference point generation process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Audio | H280 Vision Flow | Glue path 1 - fool proof"/>
          <p:cNvSpPr txBox="1">
            <a:spLocks noGrp="1"/>
          </p:cNvSpPr>
          <p:nvPr>
            <p:ph type="body" sz="quarter" idx="1"/>
          </p:nvPr>
        </p:nvSpPr>
        <p:spPr>
          <a:xfrm>
            <a:off x="338742" y="256109"/>
            <a:ext cx="23667304" cy="689122"/>
          </a:xfrm>
          <a:prstGeom prst="rect">
            <a:avLst/>
          </a:prstGeom>
        </p:spPr>
        <p:txBody>
          <a:bodyPr/>
          <a:lstStyle/>
          <a:p>
            <a:pPr>
              <a:spcBef>
                <a:spcPts val="0"/>
              </a:spcBef>
              <a:defRPr sz="3600">
                <a:solidFill>
                  <a:srgbClr val="0096FF"/>
                </a:solidFill>
                <a:latin typeface="Helvetica Neue Light" panose="02000503000000020004"/>
                <a:ea typeface="Helvetica Neue Light" panose="02000503000000020004"/>
                <a:cs typeface="Helvetica Neue Light" panose="02000503000000020004"/>
                <a:sym typeface="Helvetica Neue Light" panose="02000503000000020004"/>
              </a:defRPr>
            </a:pPr>
            <a:r>
              <a:t>Audio </a:t>
            </a:r>
            <a:r>
              <a:rPr>
                <a:solidFill>
                  <a:srgbClr val="A6AAA9"/>
                </a:solidFill>
                <a:latin typeface="Helvetica Neue Thin" panose="02000503000000020004"/>
                <a:ea typeface="Helvetica Neue Thin" panose="02000503000000020004"/>
                <a:cs typeface="Helvetica Neue Thin" panose="02000503000000020004"/>
                <a:sym typeface="Helvetica Neue Thin" panose="02000503000000020004"/>
              </a:rPr>
              <a:t>|</a:t>
            </a:r>
            <a:r>
              <a:rPr>
                <a:solidFill>
                  <a:srgbClr val="A6AAA9"/>
                </a:solidFill>
                <a:latin typeface="+mj-lt"/>
                <a:ea typeface="+mj-ea"/>
                <a:cs typeface="+mj-cs"/>
                <a:sym typeface="Helvetica"/>
              </a:rPr>
              <a:t> </a:t>
            </a:r>
            <a:r>
              <a:rPr>
                <a:solidFill>
                  <a:srgbClr val="929292"/>
                </a:solidFill>
                <a:latin typeface="+mj-lt"/>
                <a:ea typeface="+mj-ea"/>
                <a:cs typeface="+mj-cs"/>
                <a:sym typeface="Helvetica"/>
              </a:rPr>
              <a:t>H280 Vision Flow | Glue path 1 - fool proof</a:t>
            </a:r>
          </a:p>
        </p:txBody>
      </p:sp>
      <p:sp>
        <p:nvSpPr>
          <p:cNvPr id="473" name="TY:2.54mm (+0.377,-0.294）"/>
          <p:cNvSpPr txBox="1"/>
          <p:nvPr/>
        </p:nvSpPr>
        <p:spPr>
          <a:xfrm>
            <a:off x="17278760" y="10850506"/>
            <a:ext cx="3302000" cy="470535"/>
          </a:xfrm>
          <a:prstGeom prst="rect">
            <a:avLst/>
          </a:prstGeom>
          <a:ln w="12700">
            <a:miter lim="400000"/>
          </a:ln>
        </p:spPr>
        <p:txBody>
          <a:bodyPr wrap="none" lIns="50800" tIns="50800" rIns="50800" bIns="50800" anchor="ctr">
            <a:spAutoFit/>
          </a:bodyPr>
          <a:lstStyle>
            <a:lvl1pPr algn="ctr" defTabSz="2438400">
              <a:spcBef>
                <a:spcPts val="0"/>
              </a:spcBef>
              <a:defRPr sz="2400">
                <a:solidFill>
                  <a:srgbClr val="5E5E5E"/>
                </a:solidFill>
              </a:defRPr>
            </a:lvl1pPr>
          </a:lstStyle>
          <a:p>
            <a:pPr algn="ctr"/>
            <a:r>
              <a:t>TY: (2.2146</a:t>
            </a:r>
            <a:r>
              <a:rPr lang="en-US"/>
              <a:t>~</a:t>
            </a:r>
            <a:r>
              <a:t>2.947）</a:t>
            </a:r>
            <a:r>
              <a:rPr>
                <a:sym typeface="+mn-ea"/>
              </a:rPr>
              <a:t>mm</a:t>
            </a:r>
          </a:p>
        </p:txBody>
      </p:sp>
      <p:sp>
        <p:nvSpPr>
          <p:cNvPr id="474" name="TX:2.94mm (+0.377,-0.294）"/>
          <p:cNvSpPr txBox="1"/>
          <p:nvPr/>
        </p:nvSpPr>
        <p:spPr>
          <a:xfrm>
            <a:off x="13742670" y="10779760"/>
            <a:ext cx="3373120" cy="470535"/>
          </a:xfrm>
          <a:prstGeom prst="rect">
            <a:avLst/>
          </a:prstGeom>
          <a:ln w="12700">
            <a:miter lim="400000"/>
          </a:ln>
        </p:spPr>
        <p:txBody>
          <a:bodyPr wrap="square" lIns="50800" tIns="50800" rIns="50800" bIns="50800" anchor="ctr">
            <a:spAutoFit/>
          </a:bodyPr>
          <a:lstStyle>
            <a:lvl1pPr algn="ctr" defTabSz="2438400">
              <a:spcBef>
                <a:spcPts val="0"/>
              </a:spcBef>
              <a:defRPr sz="2400">
                <a:solidFill>
                  <a:srgbClr val="5E5E5E"/>
                </a:solidFill>
              </a:defRPr>
            </a:lvl1pPr>
          </a:lstStyle>
          <a:p>
            <a:r>
              <a:t>TX: (2.616</a:t>
            </a:r>
            <a:r>
              <a:rPr lang="en-US"/>
              <a:t>~</a:t>
            </a:r>
            <a:r>
              <a:t>3.347）</a:t>
            </a:r>
            <a:r>
              <a:rPr>
                <a:sym typeface="+mn-ea"/>
              </a:rPr>
              <a:t>mm</a:t>
            </a:r>
          </a:p>
        </p:txBody>
      </p:sp>
      <p:pic>
        <p:nvPicPr>
          <p:cNvPr id="2" name="图片 1"/>
          <p:cNvPicPr>
            <a:picLocks noChangeAspect="1"/>
          </p:cNvPicPr>
          <p:nvPr/>
        </p:nvPicPr>
        <p:blipFill>
          <a:blip r:embed="rId2"/>
          <a:stretch>
            <a:fillRect/>
          </a:stretch>
        </p:blipFill>
        <p:spPr>
          <a:xfrm>
            <a:off x="13080365" y="2015490"/>
            <a:ext cx="4467092" cy="1742440"/>
          </a:xfrm>
          <a:prstGeom prst="rect">
            <a:avLst/>
          </a:prstGeom>
        </p:spPr>
      </p:pic>
      <p:pic>
        <p:nvPicPr>
          <p:cNvPr id="3" name="图片 2"/>
          <p:cNvPicPr>
            <a:picLocks noChangeAspect="1"/>
          </p:cNvPicPr>
          <p:nvPr/>
        </p:nvPicPr>
        <p:blipFill>
          <a:blip r:embed="rId3"/>
          <a:stretch>
            <a:fillRect/>
          </a:stretch>
        </p:blipFill>
        <p:spPr>
          <a:xfrm>
            <a:off x="13080365" y="4776470"/>
            <a:ext cx="4467092" cy="1742440"/>
          </a:xfrm>
          <a:prstGeom prst="rect">
            <a:avLst/>
          </a:prstGeom>
        </p:spPr>
      </p:pic>
      <p:pic>
        <p:nvPicPr>
          <p:cNvPr id="14" name="图片 13"/>
          <p:cNvPicPr>
            <a:picLocks noChangeAspect="1"/>
          </p:cNvPicPr>
          <p:nvPr/>
        </p:nvPicPr>
        <p:blipFill>
          <a:blip r:embed="rId4"/>
          <a:stretch>
            <a:fillRect/>
          </a:stretch>
        </p:blipFill>
        <p:spPr>
          <a:xfrm>
            <a:off x="12142470" y="7716520"/>
            <a:ext cx="3387090" cy="3133725"/>
          </a:xfrm>
          <a:prstGeom prst="rect">
            <a:avLst/>
          </a:prstGeom>
        </p:spPr>
      </p:pic>
      <p:pic>
        <p:nvPicPr>
          <p:cNvPr id="15" name="图片 14"/>
          <p:cNvPicPr>
            <a:picLocks noChangeAspect="1"/>
          </p:cNvPicPr>
          <p:nvPr/>
        </p:nvPicPr>
        <p:blipFill>
          <a:blip r:embed="rId5"/>
          <a:stretch>
            <a:fillRect/>
          </a:stretch>
        </p:blipFill>
        <p:spPr>
          <a:xfrm>
            <a:off x="15680055" y="7648575"/>
            <a:ext cx="3316605" cy="3201670"/>
          </a:xfrm>
          <a:prstGeom prst="rect">
            <a:avLst/>
          </a:prstGeom>
        </p:spPr>
      </p:pic>
      <p:pic>
        <p:nvPicPr>
          <p:cNvPr id="16" name="图片 15"/>
          <p:cNvPicPr>
            <a:picLocks noChangeAspect="1"/>
          </p:cNvPicPr>
          <p:nvPr/>
        </p:nvPicPr>
        <p:blipFill>
          <a:blip r:embed="rId6"/>
          <a:stretch>
            <a:fillRect/>
          </a:stretch>
        </p:blipFill>
        <p:spPr>
          <a:xfrm>
            <a:off x="19216370" y="7718425"/>
            <a:ext cx="3208020" cy="3061335"/>
          </a:xfrm>
          <a:prstGeom prst="rect">
            <a:avLst/>
          </a:prstGeom>
        </p:spPr>
      </p:pic>
      <p:grpSp>
        <p:nvGrpSpPr>
          <p:cNvPr id="5" name="组合 4"/>
          <p:cNvGrpSpPr/>
          <p:nvPr/>
        </p:nvGrpSpPr>
        <p:grpSpPr>
          <a:xfrm>
            <a:off x="7035165" y="2010410"/>
            <a:ext cx="4467092" cy="1742440"/>
            <a:chOff x="12078" y="3166"/>
            <a:chExt cx="8903" cy="2744"/>
          </a:xfrm>
        </p:grpSpPr>
        <p:pic>
          <p:nvPicPr>
            <p:cNvPr id="4" name="图片 3"/>
            <p:cNvPicPr>
              <a:picLocks noChangeAspect="1"/>
            </p:cNvPicPr>
            <p:nvPr/>
          </p:nvPicPr>
          <p:blipFill>
            <a:blip r:embed="rId7"/>
            <a:stretch>
              <a:fillRect/>
            </a:stretch>
          </p:blipFill>
          <p:spPr>
            <a:xfrm>
              <a:off x="12078" y="3166"/>
              <a:ext cx="8903" cy="2744"/>
            </a:xfrm>
            <a:prstGeom prst="rect">
              <a:avLst/>
            </a:prstGeom>
          </p:spPr>
        </p:pic>
        <p:sp>
          <p:nvSpPr>
            <p:cNvPr id="17" name="文本框 16"/>
            <p:cNvSpPr txBox="1"/>
            <p:nvPr/>
          </p:nvSpPr>
          <p:spPr>
            <a:xfrm>
              <a:off x="13640" y="4510"/>
              <a:ext cx="640" cy="120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2438400" rtl="0" latinLnBrk="0" hangingPunct="0">
                <a:lnSpc>
                  <a:spcPct val="90000"/>
                </a:lnSpc>
                <a:spcBef>
                  <a:spcPts val="4500"/>
                </a:spcBef>
                <a:spcAft>
                  <a:spcPts val="0"/>
                </a:spcAft>
                <a:buClrTx/>
                <a:buSzTx/>
                <a:buFontTx/>
                <a:buNone/>
              </a:pPr>
              <a:r>
                <a:rPr kumimoji="0" lang="en-US" altLang="zh-CN" sz="2400" b="0" i="0" u="none" strike="noStrike" cap="none" spc="0" normalizeH="0" baseline="0">
                  <a:ln>
                    <a:noFill/>
                  </a:ln>
                  <a:solidFill>
                    <a:srgbClr val="FF0000"/>
                  </a:solidFill>
                  <a:effectLst/>
                  <a:uFillTx/>
                  <a:latin typeface="+mn-lt"/>
                  <a:ea typeface="+mn-ea"/>
                  <a:cs typeface="+mn-cs"/>
                  <a:sym typeface="Helvetica Neue" panose="02000503000000020004"/>
                </a:rPr>
                <a:t>L7</a:t>
              </a:r>
            </a:p>
          </p:txBody>
        </p:sp>
        <p:sp>
          <p:nvSpPr>
            <p:cNvPr id="18" name="文本框 17"/>
            <p:cNvSpPr txBox="1"/>
            <p:nvPr/>
          </p:nvSpPr>
          <p:spPr>
            <a:xfrm>
              <a:off x="14000" y="3827"/>
              <a:ext cx="640" cy="120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2438400" rtl="0" latinLnBrk="0" hangingPunct="0">
                <a:lnSpc>
                  <a:spcPct val="90000"/>
                </a:lnSpc>
                <a:spcBef>
                  <a:spcPts val="4500"/>
                </a:spcBef>
                <a:spcAft>
                  <a:spcPts val="0"/>
                </a:spcAft>
                <a:buClrTx/>
                <a:buSzTx/>
                <a:buFontTx/>
                <a:buNone/>
              </a:pPr>
              <a:r>
                <a:rPr kumimoji="0" lang="en-US" altLang="zh-CN" sz="2400" b="0" i="0" u="none" strike="noStrike" cap="none" spc="0" normalizeH="0" baseline="0">
                  <a:ln>
                    <a:noFill/>
                  </a:ln>
                  <a:solidFill>
                    <a:srgbClr val="FF0000"/>
                  </a:solidFill>
                  <a:effectLst/>
                  <a:uFillTx/>
                  <a:latin typeface="+mn-lt"/>
                  <a:ea typeface="+mn-ea"/>
                  <a:cs typeface="+mn-cs"/>
                  <a:sym typeface="Helvetica Neue" panose="02000503000000020004"/>
                </a:rPr>
                <a:t>L8</a:t>
              </a:r>
            </a:p>
          </p:txBody>
        </p:sp>
      </p:grpSp>
      <p:sp>
        <p:nvSpPr>
          <p:cNvPr id="19" name="文本框 18"/>
          <p:cNvSpPr txBox="1"/>
          <p:nvPr/>
        </p:nvSpPr>
        <p:spPr>
          <a:xfrm>
            <a:off x="14611985" y="3810001"/>
            <a:ext cx="2133600" cy="3225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0" algn="l" defTabSz="2438400" rtl="0" latinLnBrk="0" hangingPunct="0">
              <a:lnSpc>
                <a:spcPct val="90000"/>
              </a:lnSpc>
              <a:spcBef>
                <a:spcPts val="4500"/>
              </a:spcBef>
              <a:spcAft>
                <a:spcPts val="0"/>
              </a:spcAft>
              <a:buClrTx/>
              <a:buSzTx/>
              <a:buFontTx/>
              <a:buNone/>
            </a:pPr>
            <a:r>
              <a:rPr kumimoji="0" lang="en-US" altLang="zh-CN" sz="1600" b="0" i="0" u="none" strike="noStrike" cap="none" spc="0" normalizeH="0" baseline="0">
                <a:ln>
                  <a:noFill/>
                </a:ln>
                <a:solidFill>
                  <a:srgbClr val="000000"/>
                </a:solidFill>
                <a:effectLst/>
                <a:uFillTx/>
                <a:latin typeface="+mn-lt"/>
                <a:ea typeface="+mn-ea"/>
                <a:cs typeface="+mn-cs"/>
                <a:sym typeface="Helvetica Neue" panose="02000503000000020004"/>
              </a:rPr>
              <a:t>L7 caliper parameter</a:t>
            </a:r>
          </a:p>
        </p:txBody>
      </p:sp>
      <p:sp>
        <p:nvSpPr>
          <p:cNvPr id="20" name="文本框 19"/>
          <p:cNvSpPr txBox="1"/>
          <p:nvPr/>
        </p:nvSpPr>
        <p:spPr>
          <a:xfrm>
            <a:off x="14582775" y="6518911"/>
            <a:ext cx="2133600" cy="3225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0" algn="l" defTabSz="2438400" rtl="0" latinLnBrk="0" hangingPunct="0">
              <a:lnSpc>
                <a:spcPct val="90000"/>
              </a:lnSpc>
              <a:spcBef>
                <a:spcPts val="4500"/>
              </a:spcBef>
              <a:spcAft>
                <a:spcPts val="0"/>
              </a:spcAft>
              <a:buClrTx/>
              <a:buSzTx/>
              <a:buFontTx/>
              <a:buNone/>
            </a:pPr>
            <a:r>
              <a:rPr kumimoji="0" lang="en-US" altLang="zh-CN" sz="1600" b="0" i="0" u="none" strike="noStrike" cap="none" spc="0" normalizeH="0" baseline="0">
                <a:ln>
                  <a:noFill/>
                </a:ln>
                <a:solidFill>
                  <a:srgbClr val="000000"/>
                </a:solidFill>
                <a:effectLst/>
                <a:uFillTx/>
                <a:latin typeface="+mn-lt"/>
                <a:ea typeface="+mn-ea"/>
                <a:cs typeface="+mn-cs"/>
                <a:sym typeface="Helvetica Neue" panose="02000503000000020004"/>
              </a:rPr>
              <a:t>L8 caliper parameter</a:t>
            </a:r>
          </a:p>
        </p:txBody>
      </p:sp>
      <p:sp>
        <p:nvSpPr>
          <p:cNvPr id="703" name="2. Positioning Cap"/>
          <p:cNvSpPr txBox="1"/>
          <p:nvPr/>
        </p:nvSpPr>
        <p:spPr>
          <a:xfrm>
            <a:off x="1547495" y="10226040"/>
            <a:ext cx="5674360" cy="553720"/>
          </a:xfrm>
          <a:prstGeom prst="rect">
            <a:avLst/>
          </a:prstGeom>
          <a:ln w="12700">
            <a:miter lim="400000"/>
          </a:ln>
        </p:spPr>
        <p:txBody>
          <a:bodyPr wrap="square" lIns="0" tIns="0" rIns="0" bIns="0">
            <a:spAutoFit/>
          </a:bodyPr>
          <a:lstStyle>
            <a:lvl1pPr algn="ctr" defTabSz="819150">
              <a:spcBef>
                <a:spcPts val="0"/>
              </a:spcBef>
              <a:defRPr sz="3600">
                <a:latin typeface="SF Hello Regular"/>
                <a:ea typeface="SF Hello Regular"/>
                <a:cs typeface="SF Hello Regular"/>
                <a:sym typeface="SF Hello Regular"/>
              </a:defRPr>
            </a:lvl1pPr>
          </a:lstStyle>
          <a:p>
            <a:r>
              <a:rPr lang="en-US">
                <a:latin typeface="Times New Roman" panose="02020503050405090304" charset="0"/>
                <a:cs typeface="Times New Roman" panose="02020503050405090304" charset="0"/>
              </a:rPr>
              <a:t>Generate foolproof distance</a:t>
            </a:r>
          </a:p>
        </p:txBody>
      </p:sp>
      <p:grpSp>
        <p:nvGrpSpPr>
          <p:cNvPr id="706" name="矩形 24"/>
          <p:cNvGrpSpPr/>
          <p:nvPr/>
        </p:nvGrpSpPr>
        <p:grpSpPr>
          <a:xfrm>
            <a:off x="1765295" y="2234169"/>
            <a:ext cx="4799336" cy="689129"/>
            <a:chOff x="-1" y="-1"/>
            <a:chExt cx="4799335" cy="689128"/>
          </a:xfrm>
        </p:grpSpPr>
        <p:sp>
          <p:nvSpPr>
            <p:cNvPr id="704" name="矩形"/>
            <p:cNvSpPr/>
            <p:nvPr/>
          </p:nvSpPr>
          <p:spPr>
            <a:xfrm>
              <a:off x="-1" y="-1"/>
              <a:ext cx="4799335" cy="689128"/>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705" name="采集一张图像"/>
            <p:cNvSpPr txBox="1"/>
            <p:nvPr/>
          </p:nvSpPr>
          <p:spPr>
            <a:xfrm>
              <a:off x="59244" y="130249"/>
              <a:ext cx="4680844" cy="428624"/>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Generate M</a:t>
              </a:r>
              <a:r>
                <a:rPr lang="en-US"/>
                <a:t>5</a:t>
              </a:r>
              <a:r>
                <a:t> points from L</a:t>
              </a:r>
              <a:r>
                <a:rPr lang="en-US"/>
                <a:t>7</a:t>
              </a:r>
              <a:r>
                <a:t> and L</a:t>
              </a:r>
              <a:r>
                <a:rPr lang="en-US"/>
                <a:t>8</a:t>
              </a:r>
            </a:p>
          </p:txBody>
        </p:sp>
      </p:grpSp>
      <p:sp>
        <p:nvSpPr>
          <p:cNvPr id="707" name="直接箭头连接符 25"/>
          <p:cNvSpPr/>
          <p:nvPr/>
        </p:nvSpPr>
        <p:spPr>
          <a:xfrm>
            <a:off x="4164965" y="2941320"/>
            <a:ext cx="639" cy="873127"/>
          </a:xfrm>
          <a:prstGeom prst="line">
            <a:avLst/>
          </a:prstGeom>
          <a:ln w="6350">
            <a:solidFill>
              <a:srgbClr val="000000"/>
            </a:solidFill>
            <a:miter/>
            <a:tailEnd type="triangle"/>
          </a:ln>
        </p:spPr>
        <p:txBody>
          <a:bodyPr lIns="45718" tIns="45718" rIns="45718" bIns="45718"/>
          <a:lstStyle/>
          <a:p>
            <a:endParaRPr/>
          </a:p>
        </p:txBody>
      </p:sp>
      <p:grpSp>
        <p:nvGrpSpPr>
          <p:cNvPr id="710" name="矩形 26"/>
          <p:cNvGrpSpPr/>
          <p:nvPr/>
        </p:nvGrpSpPr>
        <p:grpSpPr>
          <a:xfrm>
            <a:off x="1765293" y="3814444"/>
            <a:ext cx="4798707" cy="946157"/>
            <a:chOff x="-2" y="0"/>
            <a:chExt cx="4798705" cy="946155"/>
          </a:xfrm>
        </p:grpSpPr>
        <p:sp>
          <p:nvSpPr>
            <p:cNvPr id="708" name="矩形"/>
            <p:cNvSpPr/>
            <p:nvPr/>
          </p:nvSpPr>
          <p:spPr>
            <a:xfrm>
              <a:off x="-2" y="0"/>
              <a:ext cx="4798705" cy="946155"/>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400">
                  <a:latin typeface="Arial" panose="020B0604020202090204"/>
                  <a:ea typeface="Arial" panose="020B0604020202090204"/>
                  <a:cs typeface="Arial" panose="020B0604020202090204"/>
                  <a:sym typeface="Arial" panose="020B0604020202090204"/>
                </a:defRPr>
              </a:pPr>
              <a:endParaRPr/>
            </a:p>
          </p:txBody>
        </p:sp>
        <p:sp>
          <p:nvSpPr>
            <p:cNvPr id="709" name="得到“模板匹配”结果P作为基准坐标系"/>
            <p:cNvSpPr txBox="1"/>
            <p:nvPr/>
          </p:nvSpPr>
          <p:spPr>
            <a:xfrm>
              <a:off x="59055" y="89218"/>
              <a:ext cx="4681228" cy="767078"/>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rPr lang="en-US"/>
                <a:t>Move L4, upward so that it intersects point M5; the resulting line is L6</a:t>
              </a:r>
            </a:p>
          </p:txBody>
        </p:sp>
      </p:grpSp>
      <p:sp>
        <p:nvSpPr>
          <p:cNvPr id="711" name="直接箭头连接符 27"/>
          <p:cNvSpPr/>
          <p:nvPr/>
        </p:nvSpPr>
        <p:spPr>
          <a:xfrm>
            <a:off x="4164329" y="4806314"/>
            <a:ext cx="4" cy="932182"/>
          </a:xfrm>
          <a:prstGeom prst="line">
            <a:avLst/>
          </a:prstGeom>
          <a:ln w="6350">
            <a:solidFill>
              <a:srgbClr val="000000"/>
            </a:solidFill>
            <a:miter/>
            <a:tailEnd type="triangle"/>
          </a:ln>
        </p:spPr>
        <p:txBody>
          <a:bodyPr lIns="45718" tIns="45718" rIns="45718" bIns="45718"/>
          <a:lstStyle/>
          <a:p>
            <a:endParaRPr/>
          </a:p>
        </p:txBody>
      </p:sp>
      <p:grpSp>
        <p:nvGrpSpPr>
          <p:cNvPr id="714" name="矩形 28"/>
          <p:cNvGrpSpPr/>
          <p:nvPr/>
        </p:nvGrpSpPr>
        <p:grpSpPr>
          <a:xfrm>
            <a:off x="1764659" y="5739126"/>
            <a:ext cx="4798704" cy="996324"/>
            <a:chOff x="-2" y="-2"/>
            <a:chExt cx="4798703" cy="996322"/>
          </a:xfrm>
        </p:grpSpPr>
        <p:sp>
          <p:nvSpPr>
            <p:cNvPr id="712" name="矩形"/>
            <p:cNvSpPr/>
            <p:nvPr/>
          </p:nvSpPr>
          <p:spPr>
            <a:xfrm>
              <a:off x="-2" y="-2"/>
              <a:ext cx="4798703" cy="996322"/>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713" name="根据基准坐标系，固定位置放置找线卡尺工具"/>
            <p:cNvSpPr txBox="1"/>
            <p:nvPr/>
          </p:nvSpPr>
          <p:spPr>
            <a:xfrm>
              <a:off x="59237" y="114619"/>
              <a:ext cx="4680225" cy="767078"/>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rPr lang="en-US"/>
                <a:t>Get TX &amp;TY, its the material assemble position</a:t>
              </a:r>
            </a:p>
          </p:txBody>
        </p:sp>
      </p:grpSp>
      <p:grpSp>
        <p:nvGrpSpPr>
          <p:cNvPr id="717" name="矩形 31"/>
          <p:cNvGrpSpPr/>
          <p:nvPr/>
        </p:nvGrpSpPr>
        <p:grpSpPr>
          <a:xfrm>
            <a:off x="1765300" y="7804785"/>
            <a:ext cx="4799330" cy="1443991"/>
            <a:chOff x="-1" y="2310"/>
            <a:chExt cx="4799335" cy="972062"/>
          </a:xfrm>
        </p:grpSpPr>
        <p:sp>
          <p:nvSpPr>
            <p:cNvPr id="715" name="矩形"/>
            <p:cNvSpPr/>
            <p:nvPr/>
          </p:nvSpPr>
          <p:spPr>
            <a:xfrm>
              <a:off x="-1" y="2434"/>
              <a:ext cx="4799335" cy="746979"/>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400">
                  <a:latin typeface="Arial" panose="020B0604020202090204"/>
                  <a:ea typeface="Arial" panose="020B0604020202090204"/>
                  <a:cs typeface="Arial" panose="020B0604020202090204"/>
                  <a:sym typeface="Arial" panose="020B0604020202090204"/>
                </a:defRPr>
              </a:pPr>
              <a:endParaRPr/>
            </a:p>
          </p:txBody>
        </p:sp>
        <p:sp>
          <p:nvSpPr>
            <p:cNvPr id="716" name="找到正确的直线（参考编辑卡尺参数）"/>
            <p:cNvSpPr txBox="1"/>
            <p:nvPr/>
          </p:nvSpPr>
          <p:spPr>
            <a:xfrm>
              <a:off x="57975" y="2310"/>
              <a:ext cx="4680842" cy="972062"/>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rPr lang="en-US">
                  <a:sym typeface="+mn-ea"/>
                </a:rPr>
                <a:t>The spec of TX&amp;TY, </a:t>
              </a:r>
              <a:r>
                <a:rPr>
                  <a:sym typeface="+mn-ea"/>
                </a:rPr>
                <a:t>TX: (2.616</a:t>
              </a:r>
              <a:r>
                <a:rPr lang="en-US">
                  <a:sym typeface="+mn-ea"/>
                </a:rPr>
                <a:t>~</a:t>
              </a:r>
              <a:r>
                <a:rPr>
                  <a:sym typeface="+mn-ea"/>
                </a:rPr>
                <a:t>3.347）mm</a:t>
              </a:r>
              <a:r>
                <a:rPr lang="en-US">
                  <a:sym typeface="+mn-ea"/>
                </a:rPr>
                <a:t>, </a:t>
              </a:r>
              <a:r>
                <a:rPr>
                  <a:sym typeface="+mn-ea"/>
                </a:rPr>
                <a:t>TY: (2.2146</a:t>
              </a:r>
              <a:r>
                <a:rPr lang="en-US">
                  <a:sym typeface="+mn-ea"/>
                </a:rPr>
                <a:t>~</a:t>
              </a:r>
              <a:r>
                <a:rPr>
                  <a:sym typeface="+mn-ea"/>
                </a:rPr>
                <a:t>2.947）mm</a:t>
              </a:r>
            </a:p>
            <a:p>
              <a:endParaRPr lang="en-US">
                <a:sym typeface="+mn-ea"/>
              </a:endParaRPr>
            </a:p>
          </p:txBody>
        </p:sp>
      </p:grpSp>
      <p:sp>
        <p:nvSpPr>
          <p:cNvPr id="719" name="直接箭头连接符 25"/>
          <p:cNvSpPr/>
          <p:nvPr/>
        </p:nvSpPr>
        <p:spPr>
          <a:xfrm>
            <a:off x="4164965" y="6777990"/>
            <a:ext cx="635" cy="1027430"/>
          </a:xfrm>
          <a:prstGeom prst="line">
            <a:avLst/>
          </a:prstGeom>
          <a:ln w="6350">
            <a:solidFill>
              <a:srgbClr val="000000"/>
            </a:solidFill>
            <a:miter/>
            <a:tailEnd type="triangle"/>
          </a:ln>
        </p:spPr>
        <p:txBody>
          <a:bodyPr lIns="45718" tIns="45718" rIns="45718" bIns="45718"/>
          <a:lstStyle/>
          <a:p>
            <a:endParaRPr/>
          </a:p>
        </p:txBody>
      </p:sp>
      <p:grpSp>
        <p:nvGrpSpPr>
          <p:cNvPr id="6" name="组合 5"/>
          <p:cNvGrpSpPr/>
          <p:nvPr/>
        </p:nvGrpSpPr>
        <p:grpSpPr>
          <a:xfrm>
            <a:off x="7035165" y="4556760"/>
            <a:ext cx="4467727" cy="1957705"/>
            <a:chOff x="12078" y="7176"/>
            <a:chExt cx="8903" cy="3083"/>
          </a:xfrm>
        </p:grpSpPr>
        <p:pic>
          <p:nvPicPr>
            <p:cNvPr id="21" name="图片 20"/>
            <p:cNvPicPr>
              <a:picLocks noChangeAspect="1"/>
            </p:cNvPicPr>
            <p:nvPr/>
          </p:nvPicPr>
          <p:blipFill>
            <a:blip r:embed="rId8"/>
            <a:stretch>
              <a:fillRect/>
            </a:stretch>
          </p:blipFill>
          <p:spPr>
            <a:xfrm>
              <a:off x="12078" y="7515"/>
              <a:ext cx="8903" cy="2744"/>
            </a:xfrm>
            <a:prstGeom prst="rect">
              <a:avLst/>
            </a:prstGeom>
          </p:spPr>
        </p:pic>
        <p:sp>
          <p:nvSpPr>
            <p:cNvPr id="22" name="文本框 21"/>
            <p:cNvSpPr txBox="1"/>
            <p:nvPr/>
          </p:nvSpPr>
          <p:spPr>
            <a:xfrm>
              <a:off x="12664" y="8601"/>
              <a:ext cx="640" cy="120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2438400" rtl="0" latinLnBrk="0" hangingPunct="0">
                <a:lnSpc>
                  <a:spcPct val="90000"/>
                </a:lnSpc>
                <a:spcBef>
                  <a:spcPts val="4500"/>
                </a:spcBef>
                <a:spcAft>
                  <a:spcPts val="0"/>
                </a:spcAft>
                <a:buClrTx/>
                <a:buSzTx/>
                <a:buFontTx/>
                <a:buNone/>
              </a:pPr>
              <a:r>
                <a:rPr kumimoji="0" lang="en-US" altLang="zh-CN" sz="2400" b="0" i="0" u="none" strike="noStrike" cap="none" spc="0" normalizeH="0" baseline="0">
                  <a:ln>
                    <a:noFill/>
                  </a:ln>
                  <a:solidFill>
                    <a:srgbClr val="FF0000"/>
                  </a:solidFill>
                  <a:effectLst/>
                  <a:uFillTx/>
                  <a:latin typeface="+mn-lt"/>
                  <a:ea typeface="+mn-ea"/>
                  <a:cs typeface="+mn-cs"/>
                  <a:sym typeface="Helvetica Neue" panose="02000503000000020004"/>
                </a:rPr>
                <a:t>L7</a:t>
              </a:r>
            </a:p>
          </p:txBody>
        </p:sp>
        <p:sp>
          <p:nvSpPr>
            <p:cNvPr id="23" name="文本框 22"/>
            <p:cNvSpPr txBox="1"/>
            <p:nvPr/>
          </p:nvSpPr>
          <p:spPr>
            <a:xfrm>
              <a:off x="13504" y="7176"/>
              <a:ext cx="640" cy="120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2438400" rtl="0" latinLnBrk="0" hangingPunct="0">
                <a:lnSpc>
                  <a:spcPct val="90000"/>
                </a:lnSpc>
                <a:spcBef>
                  <a:spcPts val="4500"/>
                </a:spcBef>
                <a:spcAft>
                  <a:spcPts val="0"/>
                </a:spcAft>
                <a:buClrTx/>
                <a:buSzTx/>
                <a:buFontTx/>
                <a:buNone/>
              </a:pPr>
              <a:r>
                <a:rPr kumimoji="0" lang="en-US" altLang="zh-CN" sz="2400" b="0" i="0" u="none" strike="noStrike" cap="none" spc="0" normalizeH="0" baseline="0">
                  <a:ln>
                    <a:noFill/>
                  </a:ln>
                  <a:solidFill>
                    <a:srgbClr val="FF0000"/>
                  </a:solidFill>
                  <a:effectLst/>
                  <a:uFillTx/>
                  <a:latin typeface="+mn-lt"/>
                  <a:ea typeface="+mn-ea"/>
                  <a:cs typeface="+mn-cs"/>
                  <a:sym typeface="Helvetica Neue" panose="02000503000000020004"/>
                </a:rPr>
                <a:t>L8</a:t>
              </a:r>
            </a:p>
          </p:txBody>
        </p:sp>
      </p:grpSp>
      <p:pic>
        <p:nvPicPr>
          <p:cNvPr id="778" name="图片 5" descr="C:\Users\EVOC\Desktop\新建文件夹\2.PNG2"/>
          <p:cNvPicPr>
            <a:picLocks noChangeAspect="1"/>
          </p:cNvPicPr>
          <p:nvPr/>
        </p:nvPicPr>
        <p:blipFill>
          <a:blip r:embed="rId9"/>
          <a:srcRect/>
          <a:stretch>
            <a:fillRect/>
          </a:stretch>
        </p:blipFill>
        <p:spPr>
          <a:xfrm>
            <a:off x="14123670" y="11250295"/>
            <a:ext cx="2611755" cy="1917700"/>
          </a:xfrm>
          <a:prstGeom prst="rect">
            <a:avLst/>
          </a:prstGeom>
          <a:ln w="12700">
            <a:miter lim="400000"/>
            <a:headEnd/>
            <a:tailEnd/>
          </a:ln>
        </p:spPr>
      </p:pic>
      <p:pic>
        <p:nvPicPr>
          <p:cNvPr id="777" name="图片 4" descr="C:\Users\EVOC\Desktop\新建文件夹\2.PNG2"/>
          <p:cNvPicPr>
            <a:picLocks noChangeAspect="1"/>
          </p:cNvPicPr>
          <p:nvPr/>
        </p:nvPicPr>
        <p:blipFill>
          <a:blip r:embed="rId10"/>
          <a:srcRect/>
          <a:stretch>
            <a:fillRect/>
          </a:stretch>
        </p:blipFill>
        <p:spPr>
          <a:xfrm>
            <a:off x="17826673" y="11320779"/>
            <a:ext cx="2754046" cy="1918800"/>
          </a:xfrm>
          <a:prstGeom prst="rect">
            <a:avLst/>
          </a:prstGeom>
          <a:ln w="12700">
            <a:miter lim="400000"/>
            <a:headEnd/>
            <a:tailEnd/>
          </a:ln>
        </p:spPr>
      </p:pic>
      <p:pic>
        <p:nvPicPr>
          <p:cNvPr id="7" name="图片 6"/>
          <p:cNvPicPr>
            <a:picLocks noChangeAspect="1"/>
          </p:cNvPicPr>
          <p:nvPr/>
        </p:nvPicPr>
        <p:blipFill>
          <a:blip r:embed="rId11"/>
          <a:stretch>
            <a:fillRect/>
          </a:stretch>
        </p:blipFill>
        <p:spPr>
          <a:xfrm>
            <a:off x="19125565" y="1938020"/>
            <a:ext cx="4467092" cy="1742440"/>
          </a:xfrm>
          <a:prstGeom prst="rect">
            <a:avLst/>
          </a:prstGeom>
        </p:spPr>
      </p:pic>
      <p:pic>
        <p:nvPicPr>
          <p:cNvPr id="8" name="图片 7"/>
          <p:cNvPicPr>
            <a:picLocks noChangeAspect="1"/>
          </p:cNvPicPr>
          <p:nvPr/>
        </p:nvPicPr>
        <p:blipFill>
          <a:blip r:embed="rId12"/>
          <a:stretch>
            <a:fillRect/>
          </a:stretch>
        </p:blipFill>
        <p:spPr>
          <a:xfrm>
            <a:off x="19124930" y="4556760"/>
            <a:ext cx="4467092" cy="1742440"/>
          </a:xfrm>
          <a:prstGeom prst="rect">
            <a:avLst/>
          </a:prstGeom>
        </p:spPr>
      </p:pic>
      <p:sp>
        <p:nvSpPr>
          <p:cNvPr id="525" name="2. Positioning Cap"/>
          <p:cNvSpPr txBox="1"/>
          <p:nvPr/>
        </p:nvSpPr>
        <p:spPr>
          <a:xfrm>
            <a:off x="20039874" y="3823015"/>
            <a:ext cx="2384426" cy="660404"/>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rPr lang="en-US" sz="1600"/>
              <a:t>L7</a:t>
            </a:r>
            <a:r>
              <a:rPr sz="1600"/>
              <a:t>caliper parameter</a:t>
            </a:r>
          </a:p>
        </p:txBody>
      </p:sp>
      <p:sp>
        <p:nvSpPr>
          <p:cNvPr id="10" name="2. Positioning Cap"/>
          <p:cNvSpPr txBox="1"/>
          <p:nvPr/>
        </p:nvSpPr>
        <p:spPr>
          <a:xfrm>
            <a:off x="20133854" y="6517320"/>
            <a:ext cx="2384426" cy="660404"/>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rPr lang="en-US" sz="1600"/>
              <a:t>L8</a:t>
            </a:r>
            <a:r>
              <a:rPr sz="1600"/>
              <a:t>caliper parameter</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Audio | C015 Vision Flow"/>
          <p:cNvSpPr txBox="1">
            <a:spLocks noGrp="1"/>
          </p:cNvSpPr>
          <p:nvPr>
            <p:ph type="body" sz="quarter" idx="1"/>
          </p:nvPr>
        </p:nvSpPr>
        <p:spPr>
          <a:xfrm>
            <a:off x="338742" y="256110"/>
            <a:ext cx="23667306" cy="689122"/>
          </a:xfrm>
          <a:prstGeom prst="rect">
            <a:avLst/>
          </a:prstGeom>
        </p:spPr>
        <p:txBody>
          <a:bodyPr>
            <a:normAutofit/>
          </a:bodyPr>
          <a:lstStyle/>
          <a:p>
            <a:pPr>
              <a:spcBef>
                <a:spcPts val="0"/>
              </a:spcBef>
              <a:defRPr sz="3600">
                <a:solidFill>
                  <a:srgbClr val="0096FF"/>
                </a:solidFill>
                <a:latin typeface="Helvetica Neue Light" panose="02000503000000020004"/>
                <a:ea typeface="Helvetica Neue Light" panose="02000503000000020004"/>
                <a:cs typeface="Helvetica Neue Light" panose="02000503000000020004"/>
                <a:sym typeface="Helvetica Neue Light" panose="02000503000000020004"/>
              </a:defRPr>
            </a:pPr>
            <a:r>
              <a:t>Audio </a:t>
            </a:r>
            <a:r>
              <a:rPr>
                <a:solidFill>
                  <a:srgbClr val="A6AAA9"/>
                </a:solidFill>
                <a:latin typeface="Helvetica Neue Thin" panose="02000503000000020004"/>
                <a:ea typeface="Helvetica Neue Thin" panose="02000503000000020004"/>
                <a:cs typeface="Helvetica Neue Thin" panose="02000503000000020004"/>
                <a:sym typeface="Helvetica Neue Thin" panose="02000503000000020004"/>
              </a:rPr>
              <a:t>|</a:t>
            </a:r>
            <a:r>
              <a:rPr>
                <a:solidFill>
                  <a:srgbClr val="A6AAA9"/>
                </a:solidFill>
                <a:latin typeface="+mj-lt"/>
                <a:ea typeface="+mj-ea"/>
                <a:cs typeface="+mj-cs"/>
                <a:sym typeface="Helvetica"/>
              </a:rPr>
              <a:t> </a:t>
            </a:r>
            <a:r>
              <a:rPr>
                <a:solidFill>
                  <a:srgbClr val="929292"/>
                </a:solidFill>
                <a:latin typeface="+mj-lt"/>
                <a:ea typeface="+mj-ea"/>
                <a:cs typeface="+mj-cs"/>
                <a:sym typeface="Helvetica"/>
              </a:rPr>
              <a:t>H280 Vision Flow | Glue path 1 – </a:t>
            </a:r>
            <a:r>
              <a:rPr lang="en-US">
                <a:solidFill>
                  <a:srgbClr val="929292"/>
                </a:solidFill>
                <a:latin typeface="+mj-lt"/>
                <a:ea typeface="+mj-ea"/>
                <a:cs typeface="+mj-cs"/>
                <a:sym typeface="Helvetica"/>
              </a:rPr>
              <a:t>Second capture line</a:t>
            </a:r>
            <a:r>
              <a:rPr>
                <a:solidFill>
                  <a:srgbClr val="929292"/>
                </a:solidFill>
                <a:latin typeface="+mj-lt"/>
                <a:ea typeface="+mj-ea"/>
                <a:cs typeface="+mj-cs"/>
                <a:sym typeface="Helvetica"/>
              </a:rPr>
              <a:t> </a:t>
            </a:r>
            <a:r>
              <a:rPr lang="en-US">
                <a:solidFill>
                  <a:srgbClr val="929292"/>
                </a:solidFill>
                <a:latin typeface="+mj-lt"/>
                <a:ea typeface="+mj-ea"/>
                <a:cs typeface="+mj-cs"/>
                <a:sym typeface="Helvetica"/>
              </a:rPr>
              <a:t>Finding lines</a:t>
            </a:r>
          </a:p>
        </p:txBody>
      </p:sp>
      <p:sp>
        <p:nvSpPr>
          <p:cNvPr id="521" name="幻灯片编号"/>
          <p:cNvSpPr txBox="1">
            <a:spLocks noGrp="1"/>
          </p:cNvSpPr>
          <p:nvPr>
            <p:ph type="sldNum" sz="quarter" idx="4294967295"/>
          </p:nvPr>
        </p:nvSpPr>
        <p:spPr>
          <a:xfrm>
            <a:off x="15505380" y="13139994"/>
            <a:ext cx="302260" cy="317500"/>
          </a:xfrm>
          <a:prstGeom prst="rect">
            <a:avLst/>
          </a:prstGeom>
        </p:spPr>
        <p:txBody>
          <a:bodyPr lIns="66904" tIns="66904" rIns="66904" bIns="66904" anchor="t"/>
          <a:lstStyle>
            <a:lvl1pPr defTabSz="819150">
              <a:defRPr sz="1200">
                <a:solidFill>
                  <a:srgbClr val="606060"/>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17</a:t>
            </a:fld>
            <a:endParaRPr/>
          </a:p>
        </p:txBody>
      </p:sp>
      <p:sp>
        <p:nvSpPr>
          <p:cNvPr id="524" name="2. Positioning Cap"/>
          <p:cNvSpPr txBox="1"/>
          <p:nvPr/>
        </p:nvSpPr>
        <p:spPr>
          <a:xfrm>
            <a:off x="14487994" y="4980282"/>
            <a:ext cx="2831060" cy="660408"/>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rPr sz="1600"/>
              <a:t>L searching template</a:t>
            </a:r>
          </a:p>
        </p:txBody>
      </p:sp>
      <p:sp>
        <p:nvSpPr>
          <p:cNvPr id="525" name="2. Positioning Cap"/>
          <p:cNvSpPr txBox="1"/>
          <p:nvPr/>
        </p:nvSpPr>
        <p:spPr>
          <a:xfrm>
            <a:off x="19921130" y="4959666"/>
            <a:ext cx="2384426" cy="660404"/>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rPr sz="1600"/>
              <a:t>caliper parameter</a:t>
            </a:r>
          </a:p>
        </p:txBody>
      </p:sp>
      <p:sp>
        <p:nvSpPr>
          <p:cNvPr id="526" name="2. Positioning Cap"/>
          <p:cNvSpPr txBox="1"/>
          <p:nvPr/>
        </p:nvSpPr>
        <p:spPr>
          <a:xfrm>
            <a:off x="14266234" y="8873112"/>
            <a:ext cx="3011736" cy="660408"/>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rPr sz="1600"/>
              <a:t>L1 searching template</a:t>
            </a:r>
          </a:p>
        </p:txBody>
      </p:sp>
      <p:sp>
        <p:nvSpPr>
          <p:cNvPr id="527" name="2. Positioning Cap"/>
          <p:cNvSpPr txBox="1"/>
          <p:nvPr/>
        </p:nvSpPr>
        <p:spPr>
          <a:xfrm>
            <a:off x="20192275" y="8847645"/>
            <a:ext cx="2384426" cy="660404"/>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rPr sz="1600"/>
              <a:t>caliper parameter</a:t>
            </a:r>
          </a:p>
        </p:txBody>
      </p:sp>
      <p:sp>
        <p:nvSpPr>
          <p:cNvPr id="528" name="搜索方向：从上到下，从亮到暗…"/>
          <p:cNvSpPr txBox="1"/>
          <p:nvPr/>
        </p:nvSpPr>
        <p:spPr>
          <a:xfrm>
            <a:off x="13372922" y="10508362"/>
            <a:ext cx="9920004" cy="2305685"/>
          </a:xfrm>
          <a:prstGeom prst="rect">
            <a:avLst/>
          </a:prstGeom>
          <a:ln w="12700">
            <a:miter lim="400000"/>
          </a:ln>
        </p:spPr>
        <p:txBody>
          <a:bodyPr lIns="45718" tIns="45718" rIns="45718" bIns="45718" anchor="ctr">
            <a:spAutoFit/>
          </a:bodyPr>
          <a:lstStyle/>
          <a:p>
            <a:pPr defTabSz="914400">
              <a:spcBef>
                <a:spcPts val="0"/>
              </a:spcBef>
              <a:defRPr sz="2400">
                <a:latin typeface="Helvetica Light"/>
                <a:ea typeface="Helvetica Light"/>
                <a:cs typeface="Helvetica Light"/>
                <a:sym typeface="Helvetica Light"/>
              </a:defRPr>
            </a:pPr>
            <a:r>
              <a:t>Search direction: left to right, dark to light</a:t>
            </a:r>
          </a:p>
          <a:p>
            <a:pPr defTabSz="914400">
              <a:spcBef>
                <a:spcPts val="0"/>
              </a:spcBef>
              <a:defRPr sz="2400">
                <a:latin typeface="Helvetica Light"/>
                <a:ea typeface="Helvetica Light"/>
                <a:cs typeface="Helvetica Light"/>
                <a:sym typeface="Helvetica Light"/>
              </a:defRPr>
            </a:pPr>
            <a:endParaRPr/>
          </a:p>
          <a:p>
            <a:pPr defTabSz="914400">
              <a:spcBef>
                <a:spcPts val="0"/>
              </a:spcBef>
              <a:defRPr sz="2400">
                <a:latin typeface="Helvetica Light"/>
                <a:ea typeface="Helvetica Light"/>
                <a:cs typeface="Helvetica Light"/>
                <a:sym typeface="Helvetica Light"/>
              </a:defRPr>
            </a:pPr>
            <a:r>
              <a:t>Feature selection:</a:t>
            </a:r>
          </a:p>
          <a:p>
            <a:pPr defTabSz="914400">
              <a:spcBef>
                <a:spcPts val="0"/>
              </a:spcBef>
              <a:defRPr sz="2400">
                <a:latin typeface="Helvetica Light"/>
                <a:ea typeface="Helvetica Light"/>
                <a:cs typeface="Helvetica Light"/>
                <a:sym typeface="Helvetica Light"/>
              </a:defRPr>
            </a:pPr>
            <a:r>
              <a:t>Select a small section above the RVM that is relatively close to a straight line to represent the angle of the material, the length of the search box is 43pixel and the height is 34pixel</a:t>
            </a:r>
          </a:p>
        </p:txBody>
      </p:sp>
      <p:grpSp>
        <p:nvGrpSpPr>
          <p:cNvPr id="531" name="矩形 24"/>
          <p:cNvGrpSpPr/>
          <p:nvPr/>
        </p:nvGrpSpPr>
        <p:grpSpPr>
          <a:xfrm>
            <a:off x="1242490" y="1960096"/>
            <a:ext cx="4509942" cy="2139655"/>
            <a:chOff x="0" y="0"/>
            <a:chExt cx="4509940" cy="2139655"/>
          </a:xfrm>
        </p:grpSpPr>
        <p:sp>
          <p:nvSpPr>
            <p:cNvPr id="529" name="矩形"/>
            <p:cNvSpPr/>
            <p:nvPr/>
          </p:nvSpPr>
          <p:spPr>
            <a:xfrm>
              <a:off x="0" y="0"/>
              <a:ext cx="4509940" cy="2064975"/>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530" name="采集一张图像"/>
            <p:cNvSpPr txBox="1"/>
            <p:nvPr/>
          </p:nvSpPr>
          <p:spPr>
            <a:xfrm>
              <a:off x="55673" y="357210"/>
              <a:ext cx="4398591" cy="1782445"/>
            </a:xfrm>
            <a:prstGeom prst="rect">
              <a:avLst/>
            </a:prstGeom>
            <a:noFill/>
            <a:ln w="12700" cap="flat">
              <a:noFill/>
              <a:miter lim="400000"/>
            </a:ln>
            <a:effectLst/>
          </p:spPr>
          <p:txBody>
            <a:bodyPr wrap="square" lIns="45718" tIns="45718" rIns="45718" bIns="45718" numCol="1" anchor="ctr">
              <a:spAutoFit/>
            </a:bodyPr>
            <a:lstStyle/>
            <a:p>
              <a:pPr algn="ctr" defTabSz="914400">
                <a:spcBef>
                  <a:spcPts val="0"/>
                </a:spcBef>
                <a:defRPr sz="2200">
                  <a:latin typeface="Helvetica Light"/>
                  <a:ea typeface="Helvetica Light"/>
                  <a:cs typeface="Helvetica Light"/>
                  <a:sym typeface="Helvetica Light"/>
                </a:defRPr>
              </a:pPr>
              <a:r>
                <a:t>According to the template created,  P-point offset (-320, -32) to get the center of the L line search box</a:t>
              </a:r>
              <a:r>
                <a:rPr>
                  <a:latin typeface="+mn-lt"/>
                  <a:ea typeface="+mn-ea"/>
                  <a:cs typeface="+mn-cs"/>
                  <a:sym typeface="Helvetica Neue" panose="02000503000000020004"/>
                </a:rPr>
                <a:t>，</a:t>
              </a:r>
              <a:r>
                <a:t> offset (-263, -26) to get L1 line search box</a:t>
              </a:r>
            </a:p>
          </p:txBody>
        </p:sp>
      </p:grpSp>
      <p:sp>
        <p:nvSpPr>
          <p:cNvPr id="532" name="直接箭头连接符 27"/>
          <p:cNvSpPr/>
          <p:nvPr/>
        </p:nvSpPr>
        <p:spPr>
          <a:xfrm>
            <a:off x="3477828" y="4050628"/>
            <a:ext cx="12706" cy="494952"/>
          </a:xfrm>
          <a:custGeom>
            <a:avLst/>
            <a:gdLst/>
            <a:ahLst/>
            <a:cxnLst>
              <a:cxn ang="0">
                <a:pos x="wd2" y="hd2"/>
              </a:cxn>
              <a:cxn ang="5400000">
                <a:pos x="wd2" y="hd2"/>
              </a:cxn>
              <a:cxn ang="10800000">
                <a:pos x="wd2" y="hd2"/>
              </a:cxn>
              <a:cxn ang="16200000">
                <a:pos x="wd2" y="hd2"/>
              </a:cxn>
            </a:cxnLst>
            <a:rect l="0" t="0" r="r" b="b"/>
            <a:pathLst>
              <a:path w="17894" h="21600" extrusionOk="0">
                <a:moveTo>
                  <a:pt x="17894" y="0"/>
                </a:moveTo>
                <a:cubicBezTo>
                  <a:pt x="-3706" y="7200"/>
                  <a:pt x="-3706" y="14400"/>
                  <a:pt x="7094" y="21600"/>
                </a:cubicBezTo>
              </a:path>
            </a:pathLst>
          </a:custGeom>
          <a:ln w="6350">
            <a:solidFill>
              <a:srgbClr val="000000"/>
            </a:solidFill>
            <a:miter/>
            <a:tailEnd type="triangle"/>
          </a:ln>
        </p:spPr>
        <p:txBody>
          <a:bodyPr lIns="50800" tIns="50800" rIns="50800" bIns="50800"/>
          <a:lstStyle/>
          <a:p>
            <a:pPr defTabSz="819150">
              <a:spcBef>
                <a:spcPts val="0"/>
              </a:spcBef>
              <a:defRPr sz="2000">
                <a:latin typeface="Helvetica Light"/>
                <a:ea typeface="Helvetica Light"/>
                <a:cs typeface="Helvetica Light"/>
                <a:sym typeface="Helvetica Light"/>
              </a:defRPr>
            </a:pPr>
            <a:endParaRPr/>
          </a:p>
        </p:txBody>
      </p:sp>
      <p:grpSp>
        <p:nvGrpSpPr>
          <p:cNvPr id="535" name="矩形 28"/>
          <p:cNvGrpSpPr/>
          <p:nvPr/>
        </p:nvGrpSpPr>
        <p:grpSpPr>
          <a:xfrm>
            <a:off x="1309952" y="4578982"/>
            <a:ext cx="4442476" cy="2031554"/>
            <a:chOff x="0" y="0"/>
            <a:chExt cx="4442474" cy="2031553"/>
          </a:xfrm>
        </p:grpSpPr>
        <p:sp>
          <p:nvSpPr>
            <p:cNvPr id="533" name="矩形"/>
            <p:cNvSpPr/>
            <p:nvPr/>
          </p:nvSpPr>
          <p:spPr>
            <a:xfrm>
              <a:off x="0" y="0"/>
              <a:ext cx="4442474" cy="2031553"/>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534" name="找线工具的搜索框绑定“模板匹配”结果"/>
            <p:cNvSpPr txBox="1"/>
            <p:nvPr/>
          </p:nvSpPr>
          <p:spPr>
            <a:xfrm>
              <a:off x="54839" y="293779"/>
              <a:ext cx="4332794" cy="1443989"/>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According to the center of the line search box set the parameters, the line search box is automatically generated.</a:t>
              </a:r>
            </a:p>
          </p:txBody>
        </p:sp>
      </p:grpSp>
      <p:sp>
        <p:nvSpPr>
          <p:cNvPr id="536" name="直接箭头连接符 29"/>
          <p:cNvSpPr/>
          <p:nvPr/>
        </p:nvSpPr>
        <p:spPr>
          <a:xfrm>
            <a:off x="3465132" y="6633612"/>
            <a:ext cx="6" cy="576570"/>
          </a:xfrm>
          <a:prstGeom prst="line">
            <a:avLst/>
          </a:prstGeom>
          <a:ln w="6350">
            <a:solidFill>
              <a:srgbClr val="000000"/>
            </a:solidFill>
            <a:miter/>
            <a:tailEnd type="triangle"/>
          </a:ln>
        </p:spPr>
        <p:txBody>
          <a:bodyPr lIns="45718" tIns="45718" rIns="45718" bIns="45718"/>
          <a:lstStyle/>
          <a:p>
            <a:endParaRPr sz="1800"/>
          </a:p>
        </p:txBody>
      </p:sp>
      <p:grpSp>
        <p:nvGrpSpPr>
          <p:cNvPr id="539" name="矩形 30"/>
          <p:cNvGrpSpPr/>
          <p:nvPr/>
        </p:nvGrpSpPr>
        <p:grpSpPr>
          <a:xfrm>
            <a:off x="1368680" y="7303220"/>
            <a:ext cx="4218316" cy="1326526"/>
            <a:chOff x="0" y="-2"/>
            <a:chExt cx="4218314" cy="1326524"/>
          </a:xfrm>
        </p:grpSpPr>
        <p:sp>
          <p:nvSpPr>
            <p:cNvPr id="537" name="矩形"/>
            <p:cNvSpPr/>
            <p:nvPr/>
          </p:nvSpPr>
          <p:spPr>
            <a:xfrm>
              <a:off x="0" y="-2"/>
              <a:ext cx="4218314" cy="1326524"/>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538" name="根据“模板匹配”结果，得到搜索框的位置"/>
            <p:cNvSpPr txBox="1"/>
            <p:nvPr/>
          </p:nvSpPr>
          <p:spPr>
            <a:xfrm>
              <a:off x="52069" y="78424"/>
              <a:ext cx="4113860" cy="1105533"/>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According to the caliper parameters, in the line search box, find the line L &amp; L1</a:t>
              </a:r>
            </a:p>
          </p:txBody>
        </p:sp>
      </p:grpSp>
      <p:sp>
        <p:nvSpPr>
          <p:cNvPr id="540" name="2. Positioning Cap"/>
          <p:cNvSpPr txBox="1"/>
          <p:nvPr/>
        </p:nvSpPr>
        <p:spPr>
          <a:xfrm>
            <a:off x="1484194" y="9492930"/>
            <a:ext cx="4079280" cy="660408"/>
          </a:xfrm>
          <a:prstGeom prst="rect">
            <a:avLst/>
          </a:prstGeom>
          <a:ln w="12700">
            <a:miter lim="400000"/>
          </a:ln>
        </p:spPr>
        <p:txBody>
          <a:bodyPr wrap="none" lIns="0" tIns="0" rIns="0" bIns="0">
            <a:normAutofit/>
          </a:bodyPr>
          <a:lstStyle>
            <a:lvl1pPr algn="ctr" defTabSz="819150">
              <a:spcBef>
                <a:spcPts val="0"/>
              </a:spcBef>
              <a:defRPr sz="3600">
                <a:latin typeface="SF Hello Regular"/>
                <a:ea typeface="SF Hello Regular"/>
                <a:cs typeface="SF Hello Regular"/>
                <a:sym typeface="SF Hello Regular"/>
              </a:defRPr>
            </a:lvl1pPr>
          </a:lstStyle>
          <a:p>
            <a:r>
              <a:t>Line finding process</a:t>
            </a:r>
          </a:p>
        </p:txBody>
      </p:sp>
      <p:grpSp>
        <p:nvGrpSpPr>
          <p:cNvPr id="6" name="组合 5"/>
          <p:cNvGrpSpPr/>
          <p:nvPr/>
        </p:nvGrpSpPr>
        <p:grpSpPr>
          <a:xfrm>
            <a:off x="7813040" y="2820670"/>
            <a:ext cx="4150360" cy="3789680"/>
            <a:chOff x="6152" y="2221"/>
            <a:chExt cx="3268" cy="2984"/>
          </a:xfrm>
        </p:grpSpPr>
        <p:pic>
          <p:nvPicPr>
            <p:cNvPr id="519" name="图片 2" descr="C:\Users\EVOC\Desktop\请勿删除\7.PNG7"/>
            <p:cNvPicPr>
              <a:picLocks noChangeAspect="1"/>
            </p:cNvPicPr>
            <p:nvPr/>
          </p:nvPicPr>
          <p:blipFill>
            <a:blip r:embed="rId2"/>
            <a:srcRect/>
            <a:stretch>
              <a:fillRect/>
            </a:stretch>
          </p:blipFill>
          <p:spPr>
            <a:xfrm>
              <a:off x="6152" y="2221"/>
              <a:ext cx="3268" cy="2984"/>
            </a:xfrm>
            <a:prstGeom prst="rect">
              <a:avLst/>
            </a:prstGeom>
            <a:ln w="12700">
              <a:miter lim="400000"/>
              <a:headEnd/>
              <a:tailEnd/>
            </a:ln>
          </p:spPr>
        </p:pic>
        <p:sp>
          <p:nvSpPr>
            <p:cNvPr id="2" name="文本框 1"/>
            <p:cNvSpPr txBox="1"/>
            <p:nvPr/>
          </p:nvSpPr>
          <p:spPr>
            <a:xfrm>
              <a:off x="7415" y="3837"/>
              <a:ext cx="501" cy="334"/>
            </a:xfrm>
            <a:prstGeom prst="rect">
              <a:avLst/>
            </a:prstGeom>
            <a:noFill/>
          </p:spPr>
          <p:txBody>
            <a:bodyPr wrap="square" rtlCol="0">
              <a:spAutoFit/>
            </a:bodyPr>
            <a:lstStyle/>
            <a:p>
              <a:r>
                <a:rPr lang="en-US" altLang="zh-CN" sz="2400">
                  <a:solidFill>
                    <a:srgbClr val="FF0000"/>
                  </a:solidFill>
                </a:rPr>
                <a:t>L</a:t>
              </a:r>
            </a:p>
          </p:txBody>
        </p:sp>
        <p:sp>
          <p:nvSpPr>
            <p:cNvPr id="3" name="文本框 2"/>
            <p:cNvSpPr txBox="1"/>
            <p:nvPr/>
          </p:nvSpPr>
          <p:spPr>
            <a:xfrm>
              <a:off x="7916" y="3145"/>
              <a:ext cx="984" cy="334"/>
            </a:xfrm>
            <a:prstGeom prst="rect">
              <a:avLst/>
            </a:prstGeom>
            <a:noFill/>
          </p:spPr>
          <p:txBody>
            <a:bodyPr wrap="square" rtlCol="0">
              <a:spAutoFit/>
            </a:bodyPr>
            <a:lstStyle/>
            <a:p>
              <a:r>
                <a:rPr lang="en-US" altLang="zh-CN" sz="2400">
                  <a:solidFill>
                    <a:srgbClr val="FF0000"/>
                  </a:solidFill>
                </a:rPr>
                <a:t>L1</a:t>
              </a:r>
            </a:p>
          </p:txBody>
        </p:sp>
      </p:grpSp>
      <p:pic>
        <p:nvPicPr>
          <p:cNvPr id="5" name="图片 4" descr="8"/>
          <p:cNvPicPr>
            <a:picLocks noChangeAspect="1"/>
          </p:cNvPicPr>
          <p:nvPr/>
        </p:nvPicPr>
        <p:blipFill>
          <a:blip r:embed="rId3"/>
          <a:stretch>
            <a:fillRect/>
          </a:stretch>
        </p:blipFill>
        <p:spPr>
          <a:xfrm>
            <a:off x="14265910" y="6315710"/>
            <a:ext cx="3373120" cy="2194560"/>
          </a:xfrm>
          <a:prstGeom prst="rect">
            <a:avLst/>
          </a:prstGeom>
        </p:spPr>
      </p:pic>
      <p:pic>
        <p:nvPicPr>
          <p:cNvPr id="7" name="图片 6" descr="8"/>
          <p:cNvPicPr>
            <a:picLocks noChangeAspect="1"/>
          </p:cNvPicPr>
          <p:nvPr/>
        </p:nvPicPr>
        <p:blipFill>
          <a:blip r:embed="rId4"/>
          <a:stretch>
            <a:fillRect/>
          </a:stretch>
        </p:blipFill>
        <p:spPr>
          <a:xfrm>
            <a:off x="13867130" y="6032500"/>
            <a:ext cx="4147820" cy="2639060"/>
          </a:xfrm>
          <a:prstGeom prst="rect">
            <a:avLst/>
          </a:prstGeom>
        </p:spPr>
      </p:pic>
      <p:pic>
        <p:nvPicPr>
          <p:cNvPr id="8" name="图片 7" descr="10"/>
          <p:cNvPicPr>
            <a:picLocks noChangeAspect="1"/>
          </p:cNvPicPr>
          <p:nvPr/>
        </p:nvPicPr>
        <p:blipFill>
          <a:blip r:embed="rId5"/>
          <a:stretch>
            <a:fillRect/>
          </a:stretch>
        </p:blipFill>
        <p:spPr>
          <a:xfrm>
            <a:off x="13849350" y="2270760"/>
            <a:ext cx="4147820" cy="2639060"/>
          </a:xfrm>
          <a:prstGeom prst="rect">
            <a:avLst/>
          </a:prstGeom>
        </p:spPr>
      </p:pic>
      <p:pic>
        <p:nvPicPr>
          <p:cNvPr id="9" name="图片 8" descr="13"/>
          <p:cNvPicPr>
            <a:picLocks noChangeAspect="1"/>
          </p:cNvPicPr>
          <p:nvPr/>
        </p:nvPicPr>
        <p:blipFill>
          <a:blip r:embed="rId6"/>
          <a:stretch>
            <a:fillRect/>
          </a:stretch>
        </p:blipFill>
        <p:spPr>
          <a:xfrm>
            <a:off x="18971260" y="6027420"/>
            <a:ext cx="4366896" cy="2413000"/>
          </a:xfrm>
          <a:prstGeom prst="rect">
            <a:avLst/>
          </a:prstGeom>
        </p:spPr>
      </p:pic>
      <p:pic>
        <p:nvPicPr>
          <p:cNvPr id="10" name="图片 9" descr="14"/>
          <p:cNvPicPr>
            <a:picLocks noChangeAspect="1"/>
          </p:cNvPicPr>
          <p:nvPr/>
        </p:nvPicPr>
        <p:blipFill>
          <a:blip r:embed="rId7"/>
          <a:stretch>
            <a:fillRect/>
          </a:stretch>
        </p:blipFill>
        <p:spPr>
          <a:xfrm>
            <a:off x="18971260" y="2279650"/>
            <a:ext cx="4366896" cy="2413000"/>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Audio | C015 Vision Flow"/>
          <p:cNvSpPr txBox="1">
            <a:spLocks noGrp="1"/>
          </p:cNvSpPr>
          <p:nvPr>
            <p:ph type="body" sz="quarter" idx="1"/>
          </p:nvPr>
        </p:nvSpPr>
        <p:spPr>
          <a:xfrm>
            <a:off x="338742" y="256110"/>
            <a:ext cx="23667306" cy="689122"/>
          </a:xfrm>
          <a:prstGeom prst="rect">
            <a:avLst/>
          </a:prstGeom>
        </p:spPr>
        <p:txBody>
          <a:bodyPr>
            <a:normAutofit/>
          </a:bodyPr>
          <a:lstStyle/>
          <a:p>
            <a:pPr>
              <a:spcBef>
                <a:spcPts val="0"/>
              </a:spcBef>
              <a:defRPr sz="2800">
                <a:solidFill>
                  <a:srgbClr val="0096FF"/>
                </a:solidFill>
                <a:latin typeface="Helvetica Neue Light" panose="02000503000000020004"/>
                <a:ea typeface="Helvetica Neue Light" panose="02000503000000020004"/>
                <a:cs typeface="Helvetica Neue Light" panose="02000503000000020004"/>
                <a:sym typeface="Helvetica Neue Light" panose="02000503000000020004"/>
              </a:defRPr>
            </a:pPr>
            <a:r>
              <a:t>Audio </a:t>
            </a:r>
            <a:r>
              <a:rPr>
                <a:solidFill>
                  <a:srgbClr val="A6AAA9"/>
                </a:solidFill>
                <a:latin typeface="Helvetica Neue Thin" panose="02000503000000020004"/>
                <a:ea typeface="Helvetica Neue Thin" panose="02000503000000020004"/>
                <a:cs typeface="Helvetica Neue Thin" panose="02000503000000020004"/>
                <a:sym typeface="Helvetica Neue Thin" panose="02000503000000020004"/>
              </a:rPr>
              <a:t>|</a:t>
            </a:r>
            <a:r>
              <a:rPr>
                <a:solidFill>
                  <a:srgbClr val="A6AAA9"/>
                </a:solidFill>
                <a:latin typeface="+mj-lt"/>
                <a:ea typeface="+mj-ea"/>
                <a:cs typeface="+mj-cs"/>
                <a:sym typeface="Helvetica"/>
              </a:rPr>
              <a:t> </a:t>
            </a:r>
            <a:r>
              <a:rPr>
                <a:solidFill>
                  <a:srgbClr val="929292"/>
                </a:solidFill>
                <a:latin typeface="+mj-lt"/>
                <a:ea typeface="+mj-ea"/>
                <a:cs typeface="+mj-cs"/>
                <a:sym typeface="Helvetica"/>
              </a:rPr>
              <a:t>H280 Vision Flow | Glue path 1 – </a:t>
            </a:r>
            <a:r>
              <a:rPr lang="en-US">
                <a:solidFill>
                  <a:srgbClr val="929292"/>
                </a:solidFill>
                <a:latin typeface="+mj-lt"/>
                <a:ea typeface="+mj-ea"/>
                <a:cs typeface="+mj-cs"/>
                <a:sym typeface="Helvetica"/>
              </a:rPr>
              <a:t>Second capture line Finding lines</a:t>
            </a:r>
          </a:p>
        </p:txBody>
      </p:sp>
      <p:sp>
        <p:nvSpPr>
          <p:cNvPr id="548" name="幻灯片编号"/>
          <p:cNvSpPr txBox="1">
            <a:spLocks noGrp="1"/>
          </p:cNvSpPr>
          <p:nvPr>
            <p:ph type="sldNum" sz="quarter" idx="4294967295"/>
          </p:nvPr>
        </p:nvSpPr>
        <p:spPr>
          <a:xfrm>
            <a:off x="15505380" y="13139994"/>
            <a:ext cx="302260" cy="317500"/>
          </a:xfrm>
          <a:prstGeom prst="rect">
            <a:avLst/>
          </a:prstGeom>
        </p:spPr>
        <p:txBody>
          <a:bodyPr lIns="66904" tIns="66904" rIns="66904" bIns="66904" anchor="t"/>
          <a:lstStyle>
            <a:lvl1pPr defTabSz="819150">
              <a:defRPr sz="1200">
                <a:solidFill>
                  <a:srgbClr val="606060"/>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18</a:t>
            </a:fld>
            <a:endParaRPr/>
          </a:p>
        </p:txBody>
      </p:sp>
      <p:sp>
        <p:nvSpPr>
          <p:cNvPr id="551" name="搜索方向：从上到下，从亮到暗…"/>
          <p:cNvSpPr txBox="1"/>
          <p:nvPr/>
        </p:nvSpPr>
        <p:spPr>
          <a:xfrm>
            <a:off x="13533434" y="10576964"/>
            <a:ext cx="9920004" cy="2305685"/>
          </a:xfrm>
          <a:prstGeom prst="rect">
            <a:avLst/>
          </a:prstGeom>
          <a:ln w="12700">
            <a:miter lim="400000"/>
          </a:ln>
        </p:spPr>
        <p:txBody>
          <a:bodyPr lIns="45718" tIns="45718" rIns="45718" bIns="45718" anchor="ctr">
            <a:spAutoFit/>
          </a:bodyPr>
          <a:lstStyle/>
          <a:p>
            <a:pPr defTabSz="914400">
              <a:spcBef>
                <a:spcPts val="0"/>
              </a:spcBef>
              <a:defRPr sz="2400">
                <a:latin typeface="Helvetica Light"/>
                <a:ea typeface="Helvetica Light"/>
                <a:cs typeface="Helvetica Light"/>
                <a:sym typeface="Helvetica Light"/>
              </a:defRPr>
            </a:pPr>
            <a:r>
              <a:t>Search direction: left to right, dark to light</a:t>
            </a:r>
          </a:p>
          <a:p>
            <a:pPr defTabSz="914400">
              <a:spcBef>
                <a:spcPts val="0"/>
              </a:spcBef>
              <a:defRPr sz="2400">
                <a:latin typeface="Helvetica Light"/>
                <a:ea typeface="Helvetica Light"/>
                <a:cs typeface="Helvetica Light"/>
                <a:sym typeface="Helvetica Light"/>
              </a:defRPr>
            </a:pPr>
            <a:endParaRPr/>
          </a:p>
          <a:p>
            <a:pPr defTabSz="914400">
              <a:spcBef>
                <a:spcPts val="0"/>
              </a:spcBef>
              <a:defRPr sz="2400">
                <a:latin typeface="Helvetica Light"/>
                <a:ea typeface="Helvetica Light"/>
                <a:cs typeface="Helvetica Light"/>
                <a:sym typeface="Helvetica Light"/>
              </a:defRPr>
            </a:pPr>
            <a:r>
              <a:t>Feature selection:</a:t>
            </a:r>
          </a:p>
          <a:p>
            <a:pPr defTabSz="914400">
              <a:spcBef>
                <a:spcPts val="0"/>
              </a:spcBef>
              <a:defRPr sz="2400">
                <a:latin typeface="Helvetica Light"/>
                <a:ea typeface="Helvetica Light"/>
                <a:cs typeface="Helvetica Light"/>
                <a:sym typeface="Helvetica Light"/>
              </a:defRPr>
            </a:pPr>
            <a:r>
              <a:t>Select a small section above the RVM that is relatively close to a straight line to represent the angle of the material, the length of the search box is 43pixel and the height is 34pixel</a:t>
            </a:r>
          </a:p>
        </p:txBody>
      </p:sp>
      <p:sp>
        <p:nvSpPr>
          <p:cNvPr id="552" name="2. Positioning Cap"/>
          <p:cNvSpPr txBox="1"/>
          <p:nvPr/>
        </p:nvSpPr>
        <p:spPr>
          <a:xfrm>
            <a:off x="14397658" y="4980282"/>
            <a:ext cx="3011736" cy="660408"/>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rPr sz="1600"/>
              <a:t>L2 searching template</a:t>
            </a:r>
          </a:p>
        </p:txBody>
      </p:sp>
      <p:sp>
        <p:nvSpPr>
          <p:cNvPr id="553" name="2. Positioning Cap"/>
          <p:cNvSpPr txBox="1"/>
          <p:nvPr/>
        </p:nvSpPr>
        <p:spPr>
          <a:xfrm>
            <a:off x="19709272" y="4959666"/>
            <a:ext cx="2808140" cy="660404"/>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rPr sz="1600"/>
              <a:t>L2 caliper parameter</a:t>
            </a:r>
          </a:p>
        </p:txBody>
      </p:sp>
      <p:sp>
        <p:nvSpPr>
          <p:cNvPr id="554" name="2. Positioning Cap"/>
          <p:cNvSpPr txBox="1"/>
          <p:nvPr/>
        </p:nvSpPr>
        <p:spPr>
          <a:xfrm>
            <a:off x="14650968" y="9316770"/>
            <a:ext cx="3011736" cy="660408"/>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rPr sz="1600"/>
              <a:t>L3 searching template</a:t>
            </a:r>
          </a:p>
        </p:txBody>
      </p:sp>
      <p:sp>
        <p:nvSpPr>
          <p:cNvPr id="555" name="2. Positioning Cap"/>
          <p:cNvSpPr txBox="1"/>
          <p:nvPr/>
        </p:nvSpPr>
        <p:spPr>
          <a:xfrm>
            <a:off x="19962580" y="9296152"/>
            <a:ext cx="2808140" cy="660404"/>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rPr sz="1600"/>
              <a:t>L3 caliper parameter</a:t>
            </a:r>
          </a:p>
        </p:txBody>
      </p:sp>
      <p:sp>
        <p:nvSpPr>
          <p:cNvPr id="556" name="2. Positioning Cap"/>
          <p:cNvSpPr txBox="1"/>
          <p:nvPr/>
        </p:nvSpPr>
        <p:spPr>
          <a:xfrm>
            <a:off x="1150186" y="9629454"/>
            <a:ext cx="4079280" cy="660408"/>
          </a:xfrm>
          <a:prstGeom prst="rect">
            <a:avLst/>
          </a:prstGeom>
          <a:ln w="12700">
            <a:miter lim="400000"/>
          </a:ln>
        </p:spPr>
        <p:txBody>
          <a:bodyPr wrap="none" lIns="0" tIns="0" rIns="0" bIns="0">
            <a:normAutofit/>
          </a:bodyPr>
          <a:lstStyle>
            <a:lvl1pPr algn="ctr" defTabSz="819150">
              <a:lnSpc>
                <a:spcPct val="80000"/>
              </a:lnSpc>
              <a:spcBef>
                <a:spcPts val="0"/>
              </a:spcBef>
              <a:defRPr sz="3600">
                <a:latin typeface="SF Hello Regular"/>
                <a:ea typeface="SF Hello Regular"/>
                <a:cs typeface="SF Hello Regular"/>
                <a:sym typeface="SF Hello Regular"/>
              </a:defRPr>
            </a:lvl1pPr>
          </a:lstStyle>
          <a:p>
            <a:r>
              <a:t>Line finding process</a:t>
            </a:r>
          </a:p>
        </p:txBody>
      </p:sp>
      <p:grpSp>
        <p:nvGrpSpPr>
          <p:cNvPr id="559" name="矩形 24"/>
          <p:cNvGrpSpPr/>
          <p:nvPr/>
        </p:nvGrpSpPr>
        <p:grpSpPr>
          <a:xfrm>
            <a:off x="1414780" y="1835614"/>
            <a:ext cx="4459964" cy="2957600"/>
            <a:chOff x="0" y="-1"/>
            <a:chExt cx="4459963" cy="2957599"/>
          </a:xfrm>
        </p:grpSpPr>
        <p:sp>
          <p:nvSpPr>
            <p:cNvPr id="557" name="矩形"/>
            <p:cNvSpPr/>
            <p:nvPr/>
          </p:nvSpPr>
          <p:spPr>
            <a:xfrm>
              <a:off x="0" y="-2"/>
              <a:ext cx="4459964" cy="2771525"/>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558" name="采集一张图像"/>
            <p:cNvSpPr txBox="1"/>
            <p:nvPr/>
          </p:nvSpPr>
          <p:spPr>
            <a:xfrm>
              <a:off x="55054" y="393600"/>
              <a:ext cx="4349852" cy="2563999"/>
            </a:xfrm>
            <a:prstGeom prst="rect">
              <a:avLst/>
            </a:prstGeom>
            <a:noFill/>
            <a:ln w="12700" cap="flat">
              <a:noFill/>
              <a:miter lim="400000"/>
            </a:ln>
            <a:effectLst/>
          </p:spPr>
          <p:txBody>
            <a:bodyPr wrap="square" lIns="45718" tIns="45718" rIns="45718" bIns="45718" numCol="1" anchor="ctr">
              <a:noAutofit/>
            </a:bodyPr>
            <a:lstStyle/>
            <a:p>
              <a:pPr algn="ctr" defTabSz="914400">
                <a:spcBef>
                  <a:spcPts val="0"/>
                </a:spcBef>
                <a:defRPr sz="2200">
                  <a:latin typeface="Helvetica Light"/>
                  <a:ea typeface="Helvetica Light"/>
                  <a:cs typeface="Helvetica Light"/>
                  <a:sym typeface="Helvetica Light"/>
                </a:defRPr>
              </a:pPr>
              <a:r>
                <a:t>According to the template created in Page10,  P-point offset (314, -35) to get the center of the L2 line search box </a:t>
              </a:r>
              <a:r>
                <a:rPr>
                  <a:latin typeface="+mn-lt"/>
                  <a:ea typeface="+mn-ea"/>
                  <a:cs typeface="+mn-cs"/>
                  <a:sym typeface="Helvetica Neue" panose="02000503000000020004"/>
                </a:rPr>
                <a:t>，</a:t>
              </a:r>
              <a:r>
                <a:t> offset (260, -34) to get the center of the L3 line search box</a:t>
              </a:r>
            </a:p>
          </p:txBody>
        </p:sp>
      </p:grpSp>
      <p:sp>
        <p:nvSpPr>
          <p:cNvPr id="560" name="直接箭头连接符 27"/>
          <p:cNvSpPr/>
          <p:nvPr/>
        </p:nvSpPr>
        <p:spPr>
          <a:xfrm>
            <a:off x="3465134" y="4562472"/>
            <a:ext cx="12706" cy="494952"/>
          </a:xfrm>
          <a:custGeom>
            <a:avLst/>
            <a:gdLst/>
            <a:ahLst/>
            <a:cxnLst>
              <a:cxn ang="0">
                <a:pos x="wd2" y="hd2"/>
              </a:cxn>
              <a:cxn ang="5400000">
                <a:pos x="wd2" y="hd2"/>
              </a:cxn>
              <a:cxn ang="10800000">
                <a:pos x="wd2" y="hd2"/>
              </a:cxn>
              <a:cxn ang="16200000">
                <a:pos x="wd2" y="hd2"/>
              </a:cxn>
            </a:cxnLst>
            <a:rect l="0" t="0" r="r" b="b"/>
            <a:pathLst>
              <a:path w="17894" h="21600" extrusionOk="0">
                <a:moveTo>
                  <a:pt x="17894" y="0"/>
                </a:moveTo>
                <a:cubicBezTo>
                  <a:pt x="-3706" y="7200"/>
                  <a:pt x="-3706" y="14400"/>
                  <a:pt x="7094" y="21600"/>
                </a:cubicBezTo>
              </a:path>
            </a:pathLst>
          </a:custGeom>
          <a:ln w="6350">
            <a:solidFill>
              <a:srgbClr val="000000"/>
            </a:solidFill>
            <a:miter/>
            <a:tailEnd type="triangle"/>
          </a:ln>
        </p:spPr>
        <p:txBody>
          <a:bodyPr lIns="50800" tIns="50800" rIns="50800" bIns="50800"/>
          <a:lstStyle/>
          <a:p>
            <a:pPr defTabSz="819150">
              <a:spcBef>
                <a:spcPts val="0"/>
              </a:spcBef>
              <a:defRPr sz="2000">
                <a:latin typeface="Helvetica Light"/>
                <a:ea typeface="Helvetica Light"/>
                <a:cs typeface="Helvetica Light"/>
                <a:sym typeface="Helvetica Light"/>
              </a:defRPr>
            </a:pPr>
            <a:endParaRPr/>
          </a:p>
        </p:txBody>
      </p:sp>
      <p:grpSp>
        <p:nvGrpSpPr>
          <p:cNvPr id="563" name="矩形 28"/>
          <p:cNvGrpSpPr/>
          <p:nvPr/>
        </p:nvGrpSpPr>
        <p:grpSpPr>
          <a:xfrm>
            <a:off x="1362708" y="5029902"/>
            <a:ext cx="4459964" cy="2063744"/>
            <a:chOff x="0" y="-1"/>
            <a:chExt cx="4459963" cy="2063741"/>
          </a:xfrm>
        </p:grpSpPr>
        <p:sp>
          <p:nvSpPr>
            <p:cNvPr id="561" name="矩形"/>
            <p:cNvSpPr/>
            <p:nvPr/>
          </p:nvSpPr>
          <p:spPr>
            <a:xfrm>
              <a:off x="-1" y="-2"/>
              <a:ext cx="4459964" cy="2063743"/>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562" name="找线工具的搜索框绑定“模板匹配”结果"/>
            <p:cNvSpPr txBox="1"/>
            <p:nvPr/>
          </p:nvSpPr>
          <p:spPr>
            <a:xfrm>
              <a:off x="55055" y="302880"/>
              <a:ext cx="4349851" cy="1457971"/>
            </a:xfrm>
            <a:prstGeom prst="rect">
              <a:avLst/>
            </a:prstGeom>
            <a:noFill/>
            <a:ln w="12700" cap="flat">
              <a:noFill/>
              <a:miter lim="400000"/>
            </a:ln>
            <a:effectLst/>
          </p:spPr>
          <p:txBody>
            <a:bodyPr wrap="square" lIns="45718" tIns="45718" rIns="45718" bIns="45718" numCol="1" anchor="ctr">
              <a:noAutofit/>
            </a:bodyPr>
            <a:lstStyle>
              <a:lvl1pPr algn="ctr" defTabSz="914400">
                <a:spcBef>
                  <a:spcPts val="0"/>
                </a:spcBef>
                <a:defRPr sz="2200">
                  <a:latin typeface="Helvetica Light"/>
                  <a:ea typeface="Helvetica Light"/>
                  <a:cs typeface="Helvetica Light"/>
                  <a:sym typeface="Helvetica Light"/>
                </a:defRPr>
              </a:lvl1pPr>
            </a:lstStyle>
            <a:p>
              <a:r>
                <a:t>According to the center of the line search box set the parameters, the line search box is automatically generated.</a:t>
              </a:r>
            </a:p>
          </p:txBody>
        </p:sp>
      </p:grpSp>
      <p:sp>
        <p:nvSpPr>
          <p:cNvPr id="564" name="直接箭头连接符 29"/>
          <p:cNvSpPr/>
          <p:nvPr/>
        </p:nvSpPr>
        <p:spPr>
          <a:xfrm>
            <a:off x="3465132" y="7214176"/>
            <a:ext cx="6" cy="576570"/>
          </a:xfrm>
          <a:prstGeom prst="line">
            <a:avLst/>
          </a:prstGeom>
          <a:ln w="6350">
            <a:solidFill>
              <a:srgbClr val="000000"/>
            </a:solidFill>
            <a:miter/>
            <a:tailEnd type="triangle"/>
          </a:ln>
        </p:spPr>
        <p:txBody>
          <a:bodyPr lIns="45718" tIns="45718" rIns="45718" bIns="45718"/>
          <a:lstStyle/>
          <a:p>
            <a:endParaRPr sz="1800"/>
          </a:p>
        </p:txBody>
      </p:sp>
      <p:grpSp>
        <p:nvGrpSpPr>
          <p:cNvPr id="567" name="矩形 30"/>
          <p:cNvGrpSpPr/>
          <p:nvPr/>
        </p:nvGrpSpPr>
        <p:grpSpPr>
          <a:xfrm>
            <a:off x="1310632" y="7789884"/>
            <a:ext cx="4564116" cy="1435268"/>
            <a:chOff x="0" y="-1"/>
            <a:chExt cx="4564114" cy="1435267"/>
          </a:xfrm>
        </p:grpSpPr>
        <p:sp>
          <p:nvSpPr>
            <p:cNvPr id="565" name="矩形"/>
            <p:cNvSpPr/>
            <p:nvPr/>
          </p:nvSpPr>
          <p:spPr>
            <a:xfrm>
              <a:off x="0" y="-2"/>
              <a:ext cx="4564115" cy="1435269"/>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566" name="根据“模板匹配”结果，得到搜索框的位置"/>
            <p:cNvSpPr txBox="1"/>
            <p:nvPr/>
          </p:nvSpPr>
          <p:spPr>
            <a:xfrm>
              <a:off x="-1" y="172711"/>
              <a:ext cx="4451098" cy="1170739"/>
            </a:xfrm>
            <a:prstGeom prst="rect">
              <a:avLst/>
            </a:prstGeom>
            <a:noFill/>
            <a:ln w="12700" cap="flat">
              <a:noFill/>
              <a:miter lim="400000"/>
            </a:ln>
            <a:effectLst/>
          </p:spPr>
          <p:txBody>
            <a:bodyPr wrap="square" lIns="45718" tIns="45718" rIns="45718" bIns="45718" numCol="1" anchor="ctr">
              <a:noAutofit/>
            </a:bodyPr>
            <a:lstStyle>
              <a:lvl1pPr algn="ctr" defTabSz="914400">
                <a:spcBef>
                  <a:spcPts val="0"/>
                </a:spcBef>
                <a:defRPr sz="2200">
                  <a:latin typeface="Helvetica Light"/>
                  <a:ea typeface="Helvetica Light"/>
                  <a:cs typeface="Helvetica Light"/>
                  <a:sym typeface="Helvetica Light"/>
                </a:defRPr>
              </a:lvl1pPr>
            </a:lstStyle>
            <a:p>
              <a:r>
                <a:t>According to the caliper parameters, in the line search box, find the line L2 &amp; L3</a:t>
              </a:r>
            </a:p>
          </p:txBody>
        </p:sp>
      </p:grpSp>
      <p:grpSp>
        <p:nvGrpSpPr>
          <p:cNvPr id="4" name="组合 3"/>
          <p:cNvGrpSpPr/>
          <p:nvPr/>
        </p:nvGrpSpPr>
        <p:grpSpPr>
          <a:xfrm>
            <a:off x="7279640" y="2687320"/>
            <a:ext cx="5251450" cy="4420870"/>
            <a:chOff x="5732" y="2116"/>
            <a:chExt cx="4135" cy="3481"/>
          </a:xfrm>
        </p:grpSpPr>
        <p:pic>
          <p:nvPicPr>
            <p:cNvPr id="546" name="图片 1" descr="C:\Users\EVOC\Desktop\请勿删除\9.PNG9"/>
            <p:cNvPicPr>
              <a:picLocks noChangeAspect="1"/>
            </p:cNvPicPr>
            <p:nvPr/>
          </p:nvPicPr>
          <p:blipFill>
            <a:blip r:embed="rId2"/>
            <a:srcRect/>
            <a:stretch>
              <a:fillRect/>
            </a:stretch>
          </p:blipFill>
          <p:spPr>
            <a:xfrm>
              <a:off x="5732" y="2116"/>
              <a:ext cx="4135" cy="3481"/>
            </a:xfrm>
            <a:prstGeom prst="rect">
              <a:avLst/>
            </a:prstGeom>
            <a:ln w="12700">
              <a:miter lim="400000"/>
              <a:headEnd/>
              <a:tailEnd/>
            </a:ln>
          </p:spPr>
        </p:pic>
        <p:sp>
          <p:nvSpPr>
            <p:cNvPr id="2" name="文本框 1"/>
            <p:cNvSpPr txBox="1"/>
            <p:nvPr/>
          </p:nvSpPr>
          <p:spPr>
            <a:xfrm>
              <a:off x="7667" y="4312"/>
              <a:ext cx="784" cy="334"/>
            </a:xfrm>
            <a:prstGeom prst="rect">
              <a:avLst/>
            </a:prstGeom>
            <a:noFill/>
          </p:spPr>
          <p:txBody>
            <a:bodyPr wrap="square" rtlCol="0">
              <a:spAutoFit/>
            </a:bodyPr>
            <a:lstStyle/>
            <a:p>
              <a:r>
                <a:rPr lang="en-US" altLang="zh-CN" sz="2400">
                  <a:solidFill>
                    <a:srgbClr val="FF0000"/>
                  </a:solidFill>
                </a:rPr>
                <a:t>L2</a:t>
              </a:r>
            </a:p>
          </p:txBody>
        </p:sp>
        <p:sp>
          <p:nvSpPr>
            <p:cNvPr id="3" name="文本框 2"/>
            <p:cNvSpPr txBox="1"/>
            <p:nvPr/>
          </p:nvSpPr>
          <p:spPr>
            <a:xfrm>
              <a:off x="7408" y="3194"/>
              <a:ext cx="784" cy="334"/>
            </a:xfrm>
            <a:prstGeom prst="rect">
              <a:avLst/>
            </a:prstGeom>
            <a:noFill/>
          </p:spPr>
          <p:txBody>
            <a:bodyPr wrap="square" rtlCol="0">
              <a:spAutoFit/>
            </a:bodyPr>
            <a:lstStyle/>
            <a:p>
              <a:r>
                <a:rPr lang="en-US" altLang="zh-CN" sz="2400">
                  <a:solidFill>
                    <a:srgbClr val="FF0000"/>
                  </a:solidFill>
                </a:rPr>
                <a:t>L3</a:t>
              </a:r>
            </a:p>
          </p:txBody>
        </p:sp>
      </p:grpSp>
      <p:pic>
        <p:nvPicPr>
          <p:cNvPr id="5" name="图片 4" descr="8"/>
          <p:cNvPicPr>
            <a:picLocks noChangeAspect="1"/>
          </p:cNvPicPr>
          <p:nvPr/>
        </p:nvPicPr>
        <p:blipFill>
          <a:blip r:embed="rId3"/>
          <a:stretch>
            <a:fillRect/>
          </a:stretch>
        </p:blipFill>
        <p:spPr>
          <a:xfrm>
            <a:off x="13867130" y="6032500"/>
            <a:ext cx="4147820" cy="2639060"/>
          </a:xfrm>
          <a:prstGeom prst="rect">
            <a:avLst/>
          </a:prstGeom>
        </p:spPr>
      </p:pic>
      <p:pic>
        <p:nvPicPr>
          <p:cNvPr id="6" name="图片 5" descr="10"/>
          <p:cNvPicPr>
            <a:picLocks noChangeAspect="1"/>
          </p:cNvPicPr>
          <p:nvPr/>
        </p:nvPicPr>
        <p:blipFill>
          <a:blip r:embed="rId4"/>
          <a:stretch>
            <a:fillRect/>
          </a:stretch>
        </p:blipFill>
        <p:spPr>
          <a:xfrm>
            <a:off x="13807440" y="1835150"/>
            <a:ext cx="4147820" cy="2639060"/>
          </a:xfrm>
          <a:prstGeom prst="rect">
            <a:avLst/>
          </a:prstGeom>
        </p:spPr>
      </p:pic>
      <p:pic>
        <p:nvPicPr>
          <p:cNvPr id="7" name="图片 6" descr="11"/>
          <p:cNvPicPr>
            <a:picLocks noChangeAspect="1"/>
          </p:cNvPicPr>
          <p:nvPr/>
        </p:nvPicPr>
        <p:blipFill>
          <a:blip r:embed="rId5"/>
          <a:stretch>
            <a:fillRect/>
          </a:stretch>
        </p:blipFill>
        <p:spPr>
          <a:xfrm>
            <a:off x="19039840" y="1835150"/>
            <a:ext cx="4147820" cy="2639060"/>
          </a:xfrm>
          <a:prstGeom prst="rect">
            <a:avLst/>
          </a:prstGeom>
        </p:spPr>
      </p:pic>
      <p:pic>
        <p:nvPicPr>
          <p:cNvPr id="8" name="图片 7" descr="12"/>
          <p:cNvPicPr>
            <a:picLocks noChangeAspect="1"/>
          </p:cNvPicPr>
          <p:nvPr/>
        </p:nvPicPr>
        <p:blipFill>
          <a:blip r:embed="rId6"/>
          <a:stretch>
            <a:fillRect/>
          </a:stretch>
        </p:blipFill>
        <p:spPr>
          <a:xfrm>
            <a:off x="19038570" y="6027420"/>
            <a:ext cx="4147820" cy="263906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Audio | C015 Vision Flow"/>
          <p:cNvSpPr txBox="1">
            <a:spLocks noGrp="1"/>
          </p:cNvSpPr>
          <p:nvPr>
            <p:ph type="body" sz="quarter" idx="1"/>
          </p:nvPr>
        </p:nvSpPr>
        <p:spPr>
          <a:xfrm>
            <a:off x="153164" y="274946"/>
            <a:ext cx="23667306" cy="689122"/>
          </a:xfrm>
          <a:prstGeom prst="rect">
            <a:avLst/>
          </a:prstGeom>
        </p:spPr>
        <p:txBody>
          <a:bodyPr>
            <a:normAutofit/>
          </a:bodyPr>
          <a:lstStyle/>
          <a:p>
            <a:pPr>
              <a:spcBef>
                <a:spcPts val="0"/>
              </a:spcBef>
              <a:defRPr sz="3600">
                <a:solidFill>
                  <a:srgbClr val="0096FF"/>
                </a:solidFill>
                <a:latin typeface="Helvetica Neue Light" panose="02000503000000020004"/>
                <a:ea typeface="Helvetica Neue Light" panose="02000503000000020004"/>
                <a:cs typeface="Helvetica Neue Light" panose="02000503000000020004"/>
                <a:sym typeface="Helvetica Neue Light" panose="02000503000000020004"/>
              </a:defRPr>
            </a:pPr>
            <a:r>
              <a:t>Audio </a:t>
            </a:r>
            <a:r>
              <a:rPr>
                <a:solidFill>
                  <a:srgbClr val="A6AAA9"/>
                </a:solidFill>
                <a:latin typeface="Helvetica Neue Thin" panose="02000503000000020004"/>
                <a:ea typeface="Helvetica Neue Thin" panose="02000503000000020004"/>
                <a:cs typeface="Helvetica Neue Thin" panose="02000503000000020004"/>
                <a:sym typeface="Helvetica Neue Thin" panose="02000503000000020004"/>
              </a:rPr>
              <a:t>|</a:t>
            </a:r>
            <a:r>
              <a:rPr>
                <a:solidFill>
                  <a:srgbClr val="A6AAA9"/>
                </a:solidFill>
                <a:latin typeface="+mj-lt"/>
                <a:ea typeface="+mj-ea"/>
                <a:cs typeface="+mj-cs"/>
                <a:sym typeface="Helvetica"/>
              </a:rPr>
              <a:t> </a:t>
            </a:r>
            <a:r>
              <a:rPr>
                <a:solidFill>
                  <a:srgbClr val="929292"/>
                </a:solidFill>
                <a:latin typeface="+mj-lt"/>
                <a:ea typeface="+mj-ea"/>
                <a:cs typeface="+mj-cs"/>
                <a:sym typeface="Helvetica"/>
              </a:rPr>
              <a:t>H280 Vision Flow | Glue path 1 – </a:t>
            </a:r>
            <a:r>
              <a:rPr lang="en-US">
                <a:solidFill>
                  <a:srgbClr val="929292"/>
                </a:solidFill>
                <a:latin typeface="+mj-lt"/>
                <a:ea typeface="+mj-ea"/>
                <a:cs typeface="+mj-cs"/>
                <a:sym typeface="Helvetica"/>
              </a:rPr>
              <a:t>Second capture line Finding lines</a:t>
            </a:r>
          </a:p>
        </p:txBody>
      </p:sp>
      <p:sp>
        <p:nvSpPr>
          <p:cNvPr id="575" name="文本框 45"/>
          <p:cNvSpPr txBox="1"/>
          <p:nvPr/>
        </p:nvSpPr>
        <p:spPr>
          <a:xfrm>
            <a:off x="9606916" y="11463656"/>
            <a:ext cx="9337676" cy="974730"/>
          </a:xfrm>
          <a:prstGeom prst="rect">
            <a:avLst/>
          </a:prstGeom>
          <a:ln w="12700">
            <a:miter lim="400000"/>
          </a:ln>
        </p:spPr>
        <p:txBody>
          <a:bodyPr lIns="0" tIns="0" rIns="0" bIns="0">
            <a:normAutofit fontScale="95000"/>
          </a:bodyPr>
          <a:lstStyle>
            <a:lvl1pPr defTabSz="810895">
              <a:spcBef>
                <a:spcPts val="0"/>
              </a:spcBef>
              <a:defRPr sz="2600">
                <a:latin typeface="SF Hello Regular"/>
                <a:ea typeface="SF Hello Regular"/>
                <a:cs typeface="SF Hello Regular"/>
                <a:sym typeface="SF Hello Regular"/>
              </a:defRPr>
            </a:lvl1pPr>
          </a:lstStyle>
          <a:p>
            <a:r>
              <a:t>The angle of the line L4 generate from the connection of M1 and M2 is used as the reference angle of the template material.</a:t>
            </a:r>
          </a:p>
        </p:txBody>
      </p:sp>
      <p:grpSp>
        <p:nvGrpSpPr>
          <p:cNvPr id="588" name="矩形 24"/>
          <p:cNvGrpSpPr/>
          <p:nvPr/>
        </p:nvGrpSpPr>
        <p:grpSpPr>
          <a:xfrm>
            <a:off x="1398308" y="1607248"/>
            <a:ext cx="4218002" cy="689136"/>
            <a:chOff x="-1" y="-1"/>
            <a:chExt cx="4217999" cy="689135"/>
          </a:xfrm>
        </p:grpSpPr>
        <p:sp>
          <p:nvSpPr>
            <p:cNvPr id="586" name="矩形"/>
            <p:cNvSpPr/>
            <p:nvPr/>
          </p:nvSpPr>
          <p:spPr>
            <a:xfrm>
              <a:off x="-1" y="-1"/>
              <a:ext cx="4217999" cy="689135"/>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200">
                  <a:latin typeface="SF Hello Regular"/>
                  <a:ea typeface="SF Hello Regular"/>
                  <a:cs typeface="SF Hello Regular"/>
                  <a:sym typeface="SF Hello Regular"/>
                </a:defRPr>
              </a:pPr>
              <a:endParaRPr/>
            </a:p>
          </p:txBody>
        </p:sp>
        <p:sp>
          <p:nvSpPr>
            <p:cNvPr id="587" name="采集一张图像"/>
            <p:cNvSpPr txBox="1"/>
            <p:nvPr/>
          </p:nvSpPr>
          <p:spPr>
            <a:xfrm>
              <a:off x="52067" y="130250"/>
              <a:ext cx="4113861" cy="428624"/>
            </a:xfrm>
            <a:prstGeom prst="rect">
              <a:avLst/>
            </a:prstGeom>
            <a:noFill/>
            <a:ln w="12700" cap="flat">
              <a:noFill/>
              <a:miter lim="400000"/>
            </a:ln>
            <a:effectLst/>
          </p:spPr>
          <p:txBody>
            <a:bodyPr wrap="square" lIns="45718" tIns="45718" rIns="45718" bIns="45718" numCol="1" anchor="ctr">
              <a:spAutoFit/>
            </a:bodyPr>
            <a:lstStyle>
              <a:lvl1pPr algn="ctr" defTabSz="819150">
                <a:spcBef>
                  <a:spcPts val="0"/>
                </a:spcBef>
                <a:defRPr sz="2200">
                  <a:latin typeface="Helvetica Light"/>
                  <a:ea typeface="Helvetica Light"/>
                  <a:cs typeface="Helvetica Light"/>
                  <a:sym typeface="Helvetica Light"/>
                </a:defRPr>
              </a:lvl1pPr>
            </a:lstStyle>
            <a:p>
              <a:r>
                <a:t>Get template</a:t>
              </a:r>
            </a:p>
          </p:txBody>
        </p:sp>
      </p:grpSp>
      <p:sp>
        <p:nvSpPr>
          <p:cNvPr id="589" name="直接箭头连接符 27"/>
          <p:cNvSpPr/>
          <p:nvPr/>
        </p:nvSpPr>
        <p:spPr>
          <a:xfrm>
            <a:off x="3448888" y="2286350"/>
            <a:ext cx="12706" cy="494948"/>
          </a:xfrm>
          <a:custGeom>
            <a:avLst/>
            <a:gdLst/>
            <a:ahLst/>
            <a:cxnLst>
              <a:cxn ang="0">
                <a:pos x="wd2" y="hd2"/>
              </a:cxn>
              <a:cxn ang="5400000">
                <a:pos x="wd2" y="hd2"/>
              </a:cxn>
              <a:cxn ang="10800000">
                <a:pos x="wd2" y="hd2"/>
              </a:cxn>
              <a:cxn ang="16200000">
                <a:pos x="wd2" y="hd2"/>
              </a:cxn>
            </a:cxnLst>
            <a:rect l="0" t="0" r="r" b="b"/>
            <a:pathLst>
              <a:path w="17894" h="21600" extrusionOk="0">
                <a:moveTo>
                  <a:pt x="17894" y="0"/>
                </a:moveTo>
                <a:cubicBezTo>
                  <a:pt x="-3706" y="7200"/>
                  <a:pt x="-3706" y="14400"/>
                  <a:pt x="7094" y="21600"/>
                </a:cubicBezTo>
              </a:path>
            </a:pathLst>
          </a:custGeom>
          <a:ln w="6350">
            <a:solidFill>
              <a:srgbClr val="000000"/>
            </a:solidFill>
            <a:miter/>
            <a:tailEnd type="triangle"/>
          </a:ln>
        </p:spPr>
        <p:txBody>
          <a:bodyPr lIns="50800" tIns="50800" rIns="50800" bIns="50800"/>
          <a:lstStyle/>
          <a:p>
            <a:pPr algn="ctr" defTabSz="819150">
              <a:spcBef>
                <a:spcPts val="0"/>
              </a:spcBef>
              <a:defRPr sz="2200">
                <a:latin typeface="Helvetica Light"/>
                <a:ea typeface="Helvetica Light"/>
                <a:cs typeface="Helvetica Light"/>
                <a:sym typeface="Helvetica Light"/>
              </a:defRPr>
            </a:pPr>
            <a:endParaRPr/>
          </a:p>
        </p:txBody>
      </p:sp>
      <p:grpSp>
        <p:nvGrpSpPr>
          <p:cNvPr id="592" name="矩形 28"/>
          <p:cNvGrpSpPr/>
          <p:nvPr/>
        </p:nvGrpSpPr>
        <p:grpSpPr>
          <a:xfrm>
            <a:off x="1346236" y="2787636"/>
            <a:ext cx="4218002" cy="996570"/>
            <a:chOff x="-1" y="-1"/>
            <a:chExt cx="4217999" cy="996568"/>
          </a:xfrm>
        </p:grpSpPr>
        <p:sp>
          <p:nvSpPr>
            <p:cNvPr id="590" name="矩形"/>
            <p:cNvSpPr/>
            <p:nvPr/>
          </p:nvSpPr>
          <p:spPr>
            <a:xfrm>
              <a:off x="-1" y="-1"/>
              <a:ext cx="4217999" cy="996568"/>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200">
                  <a:latin typeface="SF Hello Regular"/>
                  <a:ea typeface="SF Hello Regular"/>
                  <a:cs typeface="SF Hello Regular"/>
                  <a:sym typeface="SF Hello Regular"/>
                </a:defRPr>
              </a:pPr>
              <a:endParaRPr/>
            </a:p>
          </p:txBody>
        </p:sp>
        <p:sp>
          <p:nvSpPr>
            <p:cNvPr id="591" name="找线工具的搜索框绑定“模板匹配”结果"/>
            <p:cNvSpPr txBox="1"/>
            <p:nvPr/>
          </p:nvSpPr>
          <p:spPr>
            <a:xfrm>
              <a:off x="52067" y="283967"/>
              <a:ext cx="4113861" cy="428624"/>
            </a:xfrm>
            <a:prstGeom prst="rect">
              <a:avLst/>
            </a:prstGeom>
            <a:noFill/>
            <a:ln w="12700" cap="flat">
              <a:noFill/>
              <a:miter lim="400000"/>
            </a:ln>
            <a:effectLst/>
          </p:spPr>
          <p:txBody>
            <a:bodyPr wrap="square" lIns="45718" tIns="45718" rIns="45718" bIns="45718" numCol="1" anchor="ctr">
              <a:spAutoFit/>
            </a:bodyPr>
            <a:lstStyle>
              <a:lvl1pPr algn="ctr" defTabSz="819150">
                <a:spcBef>
                  <a:spcPts val="0"/>
                </a:spcBef>
                <a:defRPr sz="2200">
                  <a:latin typeface="Helvetica Light"/>
                  <a:ea typeface="Helvetica Light"/>
                  <a:cs typeface="Helvetica Light"/>
                  <a:sym typeface="Helvetica Light"/>
                </a:defRPr>
              </a:lvl1pPr>
            </a:lstStyle>
            <a:p>
              <a:r>
                <a:t>Get template matching result</a:t>
              </a:r>
            </a:p>
          </p:txBody>
        </p:sp>
      </p:grpSp>
      <p:sp>
        <p:nvSpPr>
          <p:cNvPr id="593" name="直接箭头连接符 29"/>
          <p:cNvSpPr/>
          <p:nvPr/>
        </p:nvSpPr>
        <p:spPr>
          <a:xfrm>
            <a:off x="3455238" y="3790546"/>
            <a:ext cx="6" cy="576570"/>
          </a:xfrm>
          <a:prstGeom prst="line">
            <a:avLst/>
          </a:prstGeom>
          <a:ln w="6350">
            <a:solidFill>
              <a:srgbClr val="000000"/>
            </a:solidFill>
            <a:miter/>
            <a:tailEnd type="triangle"/>
          </a:ln>
        </p:spPr>
        <p:txBody>
          <a:bodyPr lIns="45718" tIns="45718" rIns="45718" bIns="45718"/>
          <a:lstStyle/>
          <a:p>
            <a:endParaRPr sz="1800"/>
          </a:p>
        </p:txBody>
      </p:sp>
      <p:grpSp>
        <p:nvGrpSpPr>
          <p:cNvPr id="596" name="矩形 30"/>
          <p:cNvGrpSpPr/>
          <p:nvPr/>
        </p:nvGrpSpPr>
        <p:grpSpPr>
          <a:xfrm>
            <a:off x="1346238" y="4399956"/>
            <a:ext cx="4270068" cy="1713818"/>
            <a:chOff x="-1" y="0"/>
            <a:chExt cx="4270066" cy="1713816"/>
          </a:xfrm>
        </p:grpSpPr>
        <p:sp>
          <p:nvSpPr>
            <p:cNvPr id="594" name="矩形"/>
            <p:cNvSpPr/>
            <p:nvPr/>
          </p:nvSpPr>
          <p:spPr>
            <a:xfrm>
              <a:off x="-1" y="0"/>
              <a:ext cx="4270066" cy="1713816"/>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200">
                  <a:latin typeface="SF Hello Regular"/>
                  <a:ea typeface="SF Hello Regular"/>
                  <a:cs typeface="SF Hello Regular"/>
                  <a:sym typeface="SF Hello Regular"/>
                </a:defRPr>
              </a:pPr>
              <a:endParaRPr/>
            </a:p>
          </p:txBody>
        </p:sp>
        <p:sp>
          <p:nvSpPr>
            <p:cNvPr id="595" name="根据“模板匹配”结果，得到搜索框的位置"/>
            <p:cNvSpPr txBox="1"/>
            <p:nvPr/>
          </p:nvSpPr>
          <p:spPr>
            <a:xfrm>
              <a:off x="52706" y="93484"/>
              <a:ext cx="4164332" cy="1443988"/>
            </a:xfrm>
            <a:prstGeom prst="rect">
              <a:avLst/>
            </a:prstGeom>
            <a:noFill/>
            <a:ln w="12700" cap="flat">
              <a:noFill/>
              <a:miter lim="400000"/>
            </a:ln>
            <a:effectLst/>
          </p:spPr>
          <p:txBody>
            <a:bodyPr wrap="square" lIns="45718" tIns="45718" rIns="45718" bIns="45718" numCol="1" anchor="ctr">
              <a:spAutoFit/>
            </a:bodyPr>
            <a:lstStyle>
              <a:lvl1pPr algn="ctr" defTabSz="819150">
                <a:spcBef>
                  <a:spcPts val="0"/>
                </a:spcBef>
                <a:defRPr sz="2200">
                  <a:latin typeface="Helvetica Light"/>
                  <a:ea typeface="Helvetica Light"/>
                  <a:cs typeface="Helvetica Light"/>
                  <a:sym typeface="Helvetica Light"/>
                </a:defRPr>
              </a:lvl1pPr>
            </a:lstStyle>
            <a:p>
              <a:r>
                <a:t>Demonstrate the relationship between the results of "template matching" and the search box of the search line</a:t>
              </a:r>
            </a:p>
          </p:txBody>
        </p:sp>
      </p:grpSp>
      <p:grpSp>
        <p:nvGrpSpPr>
          <p:cNvPr id="599" name="矩形 31"/>
          <p:cNvGrpSpPr/>
          <p:nvPr/>
        </p:nvGrpSpPr>
        <p:grpSpPr>
          <a:xfrm>
            <a:off x="1368786" y="6753246"/>
            <a:ext cx="4218042" cy="2277396"/>
            <a:chOff x="0" y="-2"/>
            <a:chExt cx="4218040" cy="2277393"/>
          </a:xfrm>
        </p:grpSpPr>
        <p:sp>
          <p:nvSpPr>
            <p:cNvPr id="597" name="矩形"/>
            <p:cNvSpPr/>
            <p:nvPr/>
          </p:nvSpPr>
          <p:spPr>
            <a:xfrm>
              <a:off x="0" y="-2"/>
              <a:ext cx="4218040" cy="2277393"/>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200">
                  <a:latin typeface="Arial" panose="020B0604020202090204"/>
                  <a:ea typeface="Arial" panose="020B0604020202090204"/>
                  <a:cs typeface="Arial" panose="020B0604020202090204"/>
                  <a:sym typeface="Arial" panose="020B0604020202090204"/>
                </a:defRPr>
              </a:pPr>
              <a:endParaRPr/>
            </a:p>
          </p:txBody>
        </p:sp>
        <p:sp>
          <p:nvSpPr>
            <p:cNvPr id="598" name="找到正确的直线"/>
            <p:cNvSpPr txBox="1"/>
            <p:nvPr/>
          </p:nvSpPr>
          <p:spPr>
            <a:xfrm>
              <a:off x="52069" y="247462"/>
              <a:ext cx="4113900" cy="1782443"/>
            </a:xfrm>
            <a:prstGeom prst="rect">
              <a:avLst/>
            </a:prstGeom>
            <a:noFill/>
            <a:ln w="12700" cap="flat">
              <a:noFill/>
              <a:miter lim="400000"/>
            </a:ln>
            <a:effectLst/>
          </p:spPr>
          <p:txBody>
            <a:bodyPr wrap="square" lIns="45718" tIns="45718" rIns="45718" bIns="45718" numCol="1" anchor="ctr">
              <a:spAutoFit/>
            </a:bodyPr>
            <a:lstStyle/>
            <a:p>
              <a:pPr algn="ctr" defTabSz="819150">
                <a:spcBef>
                  <a:spcPts val="0"/>
                </a:spcBef>
                <a:defRPr sz="2200">
                  <a:latin typeface="Helvetica Light"/>
                  <a:ea typeface="Helvetica Light"/>
                  <a:cs typeface="Helvetica Light"/>
                  <a:sym typeface="Helvetica Light"/>
                </a:defRPr>
              </a:pPr>
              <a:r>
                <a:t>Generate M1 as the intersection of L &amp; L1</a:t>
              </a:r>
              <a:r>
                <a:rPr>
                  <a:latin typeface="宋体" pitchFamily="2" charset="-122"/>
                  <a:ea typeface="宋体" pitchFamily="2" charset="-122"/>
                  <a:cs typeface="宋体" pitchFamily="2" charset="-122"/>
                  <a:sym typeface="宋体" pitchFamily="2" charset="-122"/>
                </a:rPr>
                <a:t>，</a:t>
              </a:r>
              <a:r>
                <a:t>generate M2 as intersection of L2 &amp; L3</a:t>
              </a:r>
              <a:r>
                <a:rPr>
                  <a:latin typeface="宋体" pitchFamily="2" charset="-122"/>
                  <a:ea typeface="宋体" pitchFamily="2" charset="-122"/>
                  <a:cs typeface="宋体" pitchFamily="2" charset="-122"/>
                  <a:sym typeface="宋体" pitchFamily="2" charset="-122"/>
                </a:rPr>
                <a:t>，</a:t>
              </a:r>
              <a:r>
                <a:t> generate line L4 as connection of M1 and M2</a:t>
              </a:r>
            </a:p>
          </p:txBody>
        </p:sp>
      </p:grpSp>
      <p:sp>
        <p:nvSpPr>
          <p:cNvPr id="600" name="直接箭头连接符 33"/>
          <p:cNvSpPr/>
          <p:nvPr/>
        </p:nvSpPr>
        <p:spPr>
          <a:xfrm>
            <a:off x="3448620" y="6150050"/>
            <a:ext cx="6" cy="576376"/>
          </a:xfrm>
          <a:prstGeom prst="line">
            <a:avLst/>
          </a:prstGeom>
          <a:ln w="6350">
            <a:solidFill>
              <a:srgbClr val="000000"/>
            </a:solidFill>
            <a:miter/>
            <a:tailEnd type="triangle"/>
          </a:ln>
        </p:spPr>
        <p:txBody>
          <a:bodyPr lIns="45718" tIns="45718" rIns="45718" bIns="45718"/>
          <a:lstStyle/>
          <a:p>
            <a:endParaRPr sz="1800"/>
          </a:p>
        </p:txBody>
      </p:sp>
      <p:sp>
        <p:nvSpPr>
          <p:cNvPr id="601" name="直接箭头连接符 33"/>
          <p:cNvSpPr/>
          <p:nvPr/>
        </p:nvSpPr>
        <p:spPr>
          <a:xfrm>
            <a:off x="3448622" y="9017420"/>
            <a:ext cx="6" cy="525600"/>
          </a:xfrm>
          <a:prstGeom prst="line">
            <a:avLst/>
          </a:prstGeom>
          <a:ln w="6350">
            <a:solidFill>
              <a:srgbClr val="000000"/>
            </a:solidFill>
            <a:miter/>
            <a:tailEnd type="triangle"/>
          </a:ln>
        </p:spPr>
        <p:txBody>
          <a:bodyPr lIns="45718" tIns="45718" rIns="45718" bIns="45718"/>
          <a:lstStyle/>
          <a:p>
            <a:endParaRPr sz="1800"/>
          </a:p>
        </p:txBody>
      </p:sp>
      <p:grpSp>
        <p:nvGrpSpPr>
          <p:cNvPr id="604" name="矩形 31"/>
          <p:cNvGrpSpPr/>
          <p:nvPr/>
        </p:nvGrpSpPr>
        <p:grpSpPr>
          <a:xfrm>
            <a:off x="1339734" y="9532939"/>
            <a:ext cx="4218316" cy="767080"/>
            <a:chOff x="0" y="-7622"/>
            <a:chExt cx="4218314" cy="767078"/>
          </a:xfrm>
        </p:grpSpPr>
        <p:sp>
          <p:nvSpPr>
            <p:cNvPr id="602" name="矩形"/>
            <p:cNvSpPr/>
            <p:nvPr/>
          </p:nvSpPr>
          <p:spPr>
            <a:xfrm>
              <a:off x="0" y="42855"/>
              <a:ext cx="4218314" cy="593043"/>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200">
                  <a:latin typeface="Arial" panose="020B0604020202090204"/>
                  <a:ea typeface="Arial" panose="020B0604020202090204"/>
                  <a:cs typeface="Arial" panose="020B0604020202090204"/>
                  <a:sym typeface="Arial" panose="020B0604020202090204"/>
                </a:defRPr>
              </a:pPr>
              <a:endParaRPr/>
            </a:p>
          </p:txBody>
        </p:sp>
        <p:sp>
          <p:nvSpPr>
            <p:cNvPr id="603" name="找到正确的直线"/>
            <p:cNvSpPr txBox="1"/>
            <p:nvPr/>
          </p:nvSpPr>
          <p:spPr>
            <a:xfrm>
              <a:off x="51808" y="-7622"/>
              <a:ext cx="4114167" cy="767078"/>
            </a:xfrm>
            <a:prstGeom prst="rect">
              <a:avLst/>
            </a:prstGeom>
            <a:noFill/>
            <a:ln w="12700" cap="flat">
              <a:noFill/>
              <a:miter lim="400000"/>
            </a:ln>
            <a:effectLst/>
          </p:spPr>
          <p:txBody>
            <a:bodyPr wrap="square" lIns="45718" tIns="45718" rIns="45718" bIns="45718" numCol="1" anchor="ctr">
              <a:spAutoFit/>
            </a:bodyPr>
            <a:lstStyle>
              <a:lvl1pPr algn="ctr" defTabSz="819150">
                <a:spcBef>
                  <a:spcPts val="0"/>
                </a:spcBef>
                <a:defRPr sz="2200">
                  <a:latin typeface="Helvetica Light"/>
                  <a:ea typeface="Helvetica Light"/>
                  <a:cs typeface="Helvetica Light"/>
                  <a:sym typeface="Helvetica Light"/>
                </a:defRPr>
              </a:lvl1pPr>
            </a:lstStyle>
            <a:p>
              <a:r>
                <a:t>Set the angle of the L4 as the reference angle</a:t>
              </a:r>
            </a:p>
          </p:txBody>
        </p:sp>
      </p:grpSp>
      <p:sp>
        <p:nvSpPr>
          <p:cNvPr id="605" name="2. Positioning Cap"/>
          <p:cNvSpPr txBox="1"/>
          <p:nvPr/>
        </p:nvSpPr>
        <p:spPr>
          <a:xfrm>
            <a:off x="682354" y="11034822"/>
            <a:ext cx="4933956" cy="1107440"/>
          </a:xfrm>
          <a:prstGeom prst="rect">
            <a:avLst/>
          </a:prstGeom>
          <a:ln w="12700">
            <a:miter lim="400000"/>
          </a:ln>
        </p:spPr>
        <p:txBody>
          <a:bodyPr lIns="0" tIns="0" rIns="0" bIns="0">
            <a:spAutoFit/>
          </a:bodyPr>
          <a:lstStyle>
            <a:lvl1pPr algn="ctr" defTabSz="819150">
              <a:spcBef>
                <a:spcPts val="0"/>
              </a:spcBef>
              <a:defRPr sz="3600">
                <a:latin typeface="SF Hello Regular"/>
                <a:ea typeface="SF Hello Regular"/>
                <a:cs typeface="SF Hello Regular"/>
                <a:sym typeface="SF Hello Regular"/>
              </a:defRPr>
            </a:lvl1pPr>
          </a:lstStyle>
          <a:p>
            <a:r>
              <a:t>Angle demonstration process</a:t>
            </a:r>
          </a:p>
        </p:txBody>
      </p:sp>
      <p:sp>
        <p:nvSpPr>
          <p:cNvPr id="606" name="2. Positioning Cap"/>
          <p:cNvSpPr txBox="1"/>
          <p:nvPr/>
        </p:nvSpPr>
        <p:spPr>
          <a:xfrm>
            <a:off x="12920004" y="10803132"/>
            <a:ext cx="3113536" cy="660408"/>
          </a:xfrm>
          <a:prstGeom prst="rect">
            <a:avLst/>
          </a:prstGeom>
          <a:ln w="12700">
            <a:miter lim="400000"/>
          </a:ln>
        </p:spPr>
        <p:txBody>
          <a:bodyPr wrap="none" lIns="0" tIns="0" rIns="0" bIns="0">
            <a:normAutofit/>
          </a:bodyPr>
          <a:lstStyle>
            <a:lvl1pPr algn="ctr" defTabSz="819150">
              <a:spcBef>
                <a:spcPts val="0"/>
              </a:spcBef>
              <a:defRPr sz="3600">
                <a:latin typeface="SF Hello Regular"/>
                <a:ea typeface="SF Hello Regular"/>
                <a:cs typeface="SF Hello Regular"/>
                <a:sym typeface="SF Hello Regular"/>
              </a:defRPr>
            </a:lvl1pPr>
          </a:lstStyle>
          <a:p>
            <a:r>
              <a:t>Template angle</a:t>
            </a:r>
          </a:p>
        </p:txBody>
      </p:sp>
      <p:grpSp>
        <p:nvGrpSpPr>
          <p:cNvPr id="15" name="组合 14"/>
          <p:cNvGrpSpPr/>
          <p:nvPr/>
        </p:nvGrpSpPr>
        <p:grpSpPr>
          <a:xfrm>
            <a:off x="9337675" y="1737360"/>
            <a:ext cx="9875520" cy="8086090"/>
            <a:chOff x="14706" y="2736"/>
            <a:chExt cx="15552" cy="12734"/>
          </a:xfrm>
        </p:grpSpPr>
        <p:pic>
          <p:nvPicPr>
            <p:cNvPr id="2" name="图片 1" descr="15"/>
            <p:cNvPicPr>
              <a:picLocks noChangeAspect="1"/>
            </p:cNvPicPr>
            <p:nvPr/>
          </p:nvPicPr>
          <p:blipFill>
            <a:blip r:embed="rId2"/>
            <a:stretch>
              <a:fillRect/>
            </a:stretch>
          </p:blipFill>
          <p:spPr>
            <a:xfrm>
              <a:off x="14706" y="2736"/>
              <a:ext cx="15552" cy="12734"/>
            </a:xfrm>
            <a:prstGeom prst="rect">
              <a:avLst/>
            </a:prstGeom>
          </p:spPr>
        </p:pic>
        <p:sp>
          <p:nvSpPr>
            <p:cNvPr id="3" name="文本框 2"/>
            <p:cNvSpPr txBox="1"/>
            <p:nvPr/>
          </p:nvSpPr>
          <p:spPr>
            <a:xfrm>
              <a:off x="25250" y="9362"/>
              <a:ext cx="1568" cy="667"/>
            </a:xfrm>
            <a:prstGeom prst="rect">
              <a:avLst/>
            </a:prstGeom>
            <a:noFill/>
          </p:spPr>
          <p:txBody>
            <a:bodyPr wrap="square" rtlCol="0">
              <a:spAutoFit/>
            </a:bodyPr>
            <a:lstStyle/>
            <a:p>
              <a:r>
                <a:rPr lang="en-US" altLang="zh-CN" sz="2400">
                  <a:solidFill>
                    <a:srgbClr val="FF0000"/>
                  </a:solidFill>
                </a:rPr>
                <a:t>L2</a:t>
              </a:r>
            </a:p>
          </p:txBody>
        </p:sp>
        <p:sp>
          <p:nvSpPr>
            <p:cNvPr id="4" name="文本框 3"/>
            <p:cNvSpPr txBox="1"/>
            <p:nvPr/>
          </p:nvSpPr>
          <p:spPr>
            <a:xfrm>
              <a:off x="23800" y="7250"/>
              <a:ext cx="1568" cy="667"/>
            </a:xfrm>
            <a:prstGeom prst="rect">
              <a:avLst/>
            </a:prstGeom>
            <a:noFill/>
          </p:spPr>
          <p:txBody>
            <a:bodyPr wrap="square" rtlCol="0">
              <a:spAutoFit/>
            </a:bodyPr>
            <a:lstStyle/>
            <a:p>
              <a:r>
                <a:rPr lang="en-US" altLang="zh-CN" sz="2400">
                  <a:solidFill>
                    <a:srgbClr val="FF0000"/>
                  </a:solidFill>
                </a:rPr>
                <a:t>L3</a:t>
              </a:r>
            </a:p>
          </p:txBody>
        </p:sp>
        <p:sp>
          <p:nvSpPr>
            <p:cNvPr id="5" name="文本框 4"/>
            <p:cNvSpPr txBox="1"/>
            <p:nvPr/>
          </p:nvSpPr>
          <p:spPr>
            <a:xfrm>
              <a:off x="18416" y="9350"/>
              <a:ext cx="1568" cy="667"/>
            </a:xfrm>
            <a:prstGeom prst="rect">
              <a:avLst/>
            </a:prstGeom>
            <a:noFill/>
          </p:spPr>
          <p:txBody>
            <a:bodyPr wrap="square" rtlCol="0">
              <a:spAutoFit/>
            </a:bodyPr>
            <a:lstStyle/>
            <a:p>
              <a:r>
                <a:rPr lang="en-US" altLang="zh-CN" sz="2400">
                  <a:solidFill>
                    <a:srgbClr val="FF0000"/>
                  </a:solidFill>
                </a:rPr>
                <a:t>L</a:t>
              </a:r>
            </a:p>
          </p:txBody>
        </p:sp>
        <p:sp>
          <p:nvSpPr>
            <p:cNvPr id="6" name="文本框 5"/>
            <p:cNvSpPr txBox="1"/>
            <p:nvPr/>
          </p:nvSpPr>
          <p:spPr>
            <a:xfrm>
              <a:off x="19826" y="7410"/>
              <a:ext cx="1568" cy="667"/>
            </a:xfrm>
            <a:prstGeom prst="rect">
              <a:avLst/>
            </a:prstGeom>
            <a:noFill/>
          </p:spPr>
          <p:txBody>
            <a:bodyPr wrap="square" rtlCol="0">
              <a:spAutoFit/>
            </a:bodyPr>
            <a:lstStyle/>
            <a:p>
              <a:r>
                <a:rPr lang="en-US" altLang="zh-CN" sz="2400">
                  <a:solidFill>
                    <a:srgbClr val="FF0000"/>
                  </a:solidFill>
                </a:rPr>
                <a:t>L1</a:t>
              </a:r>
            </a:p>
          </p:txBody>
        </p:sp>
        <p:sp>
          <p:nvSpPr>
            <p:cNvPr id="8" name="文本框 7"/>
            <p:cNvSpPr txBox="1"/>
            <p:nvPr/>
          </p:nvSpPr>
          <p:spPr>
            <a:xfrm>
              <a:off x="19826" y="8588"/>
              <a:ext cx="1568" cy="667"/>
            </a:xfrm>
            <a:prstGeom prst="rect">
              <a:avLst/>
            </a:prstGeom>
            <a:noFill/>
          </p:spPr>
          <p:txBody>
            <a:bodyPr wrap="square" rtlCol="0">
              <a:spAutoFit/>
            </a:bodyPr>
            <a:lstStyle/>
            <a:p>
              <a:r>
                <a:rPr lang="en-US" altLang="zh-CN" sz="2400">
                  <a:solidFill>
                    <a:srgbClr val="FF0000"/>
                  </a:solidFill>
                </a:rPr>
                <a:t>M1</a:t>
              </a:r>
            </a:p>
          </p:txBody>
        </p:sp>
        <p:sp>
          <p:nvSpPr>
            <p:cNvPr id="9" name="文本框 8"/>
            <p:cNvSpPr txBox="1"/>
            <p:nvPr/>
          </p:nvSpPr>
          <p:spPr>
            <a:xfrm>
              <a:off x="23800" y="8534"/>
              <a:ext cx="1568" cy="667"/>
            </a:xfrm>
            <a:prstGeom prst="rect">
              <a:avLst/>
            </a:prstGeom>
            <a:noFill/>
          </p:spPr>
          <p:txBody>
            <a:bodyPr wrap="square" rtlCol="0">
              <a:spAutoFit/>
            </a:bodyPr>
            <a:lstStyle/>
            <a:p>
              <a:r>
                <a:rPr lang="en-US" altLang="zh-CN" sz="2400">
                  <a:solidFill>
                    <a:srgbClr val="FF0000"/>
                  </a:solidFill>
                </a:rPr>
                <a:t>M2</a:t>
              </a:r>
            </a:p>
          </p:txBody>
        </p:sp>
        <p:sp>
          <p:nvSpPr>
            <p:cNvPr id="10" name="文本框 9"/>
            <p:cNvSpPr txBox="1"/>
            <p:nvPr/>
          </p:nvSpPr>
          <p:spPr>
            <a:xfrm>
              <a:off x="27774" y="8362"/>
              <a:ext cx="1568" cy="667"/>
            </a:xfrm>
            <a:prstGeom prst="rect">
              <a:avLst/>
            </a:prstGeom>
            <a:noFill/>
          </p:spPr>
          <p:txBody>
            <a:bodyPr wrap="square" rtlCol="0">
              <a:spAutoFit/>
            </a:bodyPr>
            <a:lstStyle/>
            <a:p>
              <a:r>
                <a:rPr lang="en-US" altLang="zh-CN" sz="2400">
                  <a:solidFill>
                    <a:srgbClr val="FF0000"/>
                  </a:solidFill>
                </a:rPr>
                <a:t>L4</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线条"/>
          <p:cNvSpPr/>
          <p:nvPr/>
        </p:nvSpPr>
        <p:spPr>
          <a:xfrm>
            <a:off x="-3" y="975002"/>
            <a:ext cx="24384006" cy="1"/>
          </a:xfrm>
          <a:prstGeom prst="line">
            <a:avLst/>
          </a:prstGeom>
          <a:ln w="25400">
            <a:solidFill>
              <a:srgbClr val="000000"/>
            </a:solidFill>
            <a:miter lim="400000"/>
          </a:ln>
        </p:spPr>
        <p:txBody>
          <a:bodyPr lIns="45718" tIns="45718" rIns="45718" bIns="45718"/>
          <a:lstStyle/>
          <a:p>
            <a:pPr>
              <a:defRPr>
                <a:latin typeface="+mn-lt"/>
                <a:ea typeface="+mn-ea"/>
                <a:cs typeface="+mn-cs"/>
                <a:sym typeface="Helvetica Neue" panose="02000503000000020004"/>
              </a:defRPr>
            </a:pPr>
            <a:endParaRPr/>
          </a:p>
        </p:txBody>
      </p:sp>
      <p:sp>
        <p:nvSpPr>
          <p:cNvPr id="587" name="C040 | Glue path AOI Vision flow change list"/>
          <p:cNvSpPr txBox="1"/>
          <p:nvPr/>
        </p:nvSpPr>
        <p:spPr>
          <a:xfrm>
            <a:off x="356359" y="332427"/>
            <a:ext cx="10439400" cy="613410"/>
          </a:xfrm>
          <a:prstGeom prst="rect">
            <a:avLst/>
          </a:prstGeom>
          <a:ln w="12700">
            <a:miter lim="400000"/>
          </a:ln>
        </p:spPr>
        <p:txBody>
          <a:bodyPr wrap="none" lIns="50800" tIns="50800" rIns="50800" bIns="50800" anchor="ctr">
            <a:spAutoFit/>
          </a:bodyPr>
          <a:lstStyle/>
          <a:p>
            <a:pPr algn="ctr" defTabSz="2438400">
              <a:defRPr sz="3700">
                <a:solidFill>
                  <a:srgbClr val="415AF8"/>
                </a:solidFill>
                <a:latin typeface="+mn-lt"/>
                <a:ea typeface="+mn-ea"/>
                <a:cs typeface="+mn-cs"/>
                <a:sym typeface="Helvetica Neue" panose="02000503000000020004"/>
              </a:defRPr>
            </a:pPr>
            <a:r>
              <a:rPr lang="en-US"/>
              <a:t>H280</a:t>
            </a:r>
            <a:r>
              <a:rPr>
                <a:solidFill>
                  <a:srgbClr val="17305E"/>
                </a:solidFill>
              </a:rPr>
              <a:t> </a:t>
            </a:r>
            <a:r>
              <a:rPr>
                <a:solidFill>
                  <a:srgbClr val="5E5E5E"/>
                </a:solidFill>
              </a:rPr>
              <a:t>| Glue path AOI Vision flow change list</a:t>
            </a:r>
          </a:p>
        </p:txBody>
      </p:sp>
      <p:graphicFrame>
        <p:nvGraphicFramePr>
          <p:cNvPr id="314" name="Table 1"/>
          <p:cNvGraphicFramePr/>
          <p:nvPr>
            <p:custDataLst>
              <p:tags r:id="rId1"/>
            </p:custDataLst>
          </p:nvPr>
        </p:nvGraphicFramePr>
        <p:xfrm>
          <a:off x="705334" y="1482123"/>
          <a:ext cx="22508204" cy="1015365"/>
        </p:xfrm>
        <a:graphic>
          <a:graphicData uri="http://schemas.openxmlformats.org/drawingml/2006/table">
            <a:tbl>
              <a:tblPr firstRow="1">
                <a:tableStyleId>{4C3C2611-4C71-4FC5-86AE-919BDF0F9419}</a:tableStyleId>
              </a:tblPr>
              <a:tblGrid>
                <a:gridCol w="1938417">
                  <a:extLst>
                    <a:ext uri="{9D8B030D-6E8A-4147-A177-3AD203B41FA5}">
                      <a16:colId xmlns:a16="http://schemas.microsoft.com/office/drawing/2014/main" val="20000"/>
                    </a:ext>
                  </a:extLst>
                </a:gridCol>
                <a:gridCol w="5018901">
                  <a:extLst>
                    <a:ext uri="{9D8B030D-6E8A-4147-A177-3AD203B41FA5}">
                      <a16:colId xmlns:a16="http://schemas.microsoft.com/office/drawing/2014/main" val="20001"/>
                    </a:ext>
                  </a:extLst>
                </a:gridCol>
                <a:gridCol w="1223757">
                  <a:extLst>
                    <a:ext uri="{9D8B030D-6E8A-4147-A177-3AD203B41FA5}">
                      <a16:colId xmlns:a16="http://schemas.microsoft.com/office/drawing/2014/main" val="20002"/>
                    </a:ext>
                  </a:extLst>
                </a:gridCol>
                <a:gridCol w="2472228">
                  <a:extLst>
                    <a:ext uri="{9D8B030D-6E8A-4147-A177-3AD203B41FA5}">
                      <a16:colId xmlns:a16="http://schemas.microsoft.com/office/drawing/2014/main" val="20003"/>
                    </a:ext>
                  </a:extLst>
                </a:gridCol>
                <a:gridCol w="471138">
                  <a:extLst>
                    <a:ext uri="{9D8B030D-6E8A-4147-A177-3AD203B41FA5}">
                      <a16:colId xmlns:a16="http://schemas.microsoft.com/office/drawing/2014/main" val="20004"/>
                    </a:ext>
                  </a:extLst>
                </a:gridCol>
                <a:gridCol w="11383763">
                  <a:extLst>
                    <a:ext uri="{9D8B030D-6E8A-4147-A177-3AD203B41FA5}">
                      <a16:colId xmlns:a16="http://schemas.microsoft.com/office/drawing/2014/main" val="20005"/>
                    </a:ext>
                  </a:extLst>
                </a:gridCol>
              </a:tblGrid>
              <a:tr h="515620">
                <a:tc>
                  <a:txBody>
                    <a:bodyPr/>
                    <a:lstStyle/>
                    <a:p>
                      <a:pPr defTabSz="914400">
                        <a:tabLst>
                          <a:tab pos="1663700" algn="l"/>
                        </a:tabLst>
                        <a:defRPr sz="1800" b="0">
                          <a:solidFill>
                            <a:srgbClr val="000000"/>
                          </a:solidFill>
                        </a:defRPr>
                      </a:pPr>
                      <a:r>
                        <a:rPr sz="2500" b="1">
                          <a:latin typeface="+mn-lt"/>
                          <a:ea typeface="+mn-ea"/>
                          <a:cs typeface="+mn-cs"/>
                          <a:sym typeface="Helvetica Neue" panose="02000503000000020004"/>
                        </a:rPr>
                        <a:t>Station ID</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38100">
                      <a:solidFill>
                        <a:srgbClr val="000000"/>
                      </a:solidFill>
                      <a:miter lim="400000"/>
                    </a:lnB>
                    <a:noFill/>
                  </a:tcPr>
                </a:tc>
                <a:tc>
                  <a:txBody>
                    <a:bodyPr/>
                    <a:lstStyle/>
                    <a:p>
                      <a:pPr defTabSz="914400">
                        <a:tabLst>
                          <a:tab pos="1663700" algn="l"/>
                        </a:tabLst>
                        <a:defRPr sz="1800" b="0">
                          <a:solidFill>
                            <a:srgbClr val="000000"/>
                          </a:solidFill>
                        </a:defRPr>
                      </a:pPr>
                      <a:r>
                        <a:rPr sz="2500" b="1">
                          <a:latin typeface="+mn-lt"/>
                          <a:ea typeface="+mn-ea"/>
                          <a:cs typeface="+mn-cs"/>
                          <a:sym typeface="Helvetica Neue" panose="02000503000000020004"/>
                        </a:rPr>
                        <a:t>Station Description</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38100">
                      <a:solidFill>
                        <a:srgbClr val="000000"/>
                      </a:solidFill>
                      <a:miter lim="400000"/>
                    </a:lnB>
                    <a:noFill/>
                  </a:tcPr>
                </a:tc>
                <a:tc>
                  <a:txBody>
                    <a:bodyPr/>
                    <a:lstStyle/>
                    <a:p>
                      <a:pPr defTabSz="914400">
                        <a:tabLst>
                          <a:tab pos="1663700" algn="l"/>
                        </a:tabLst>
                        <a:defRPr sz="1800" b="0">
                          <a:solidFill>
                            <a:srgbClr val="000000"/>
                          </a:solidFill>
                        </a:defRPr>
                      </a:pPr>
                      <a:r>
                        <a:rPr sz="2500" b="1">
                          <a:latin typeface="+mn-lt"/>
                          <a:ea typeface="+mn-ea"/>
                          <a:cs typeface="+mn-cs"/>
                          <a:sym typeface="Helvetica Neue" panose="02000503000000020004"/>
                        </a:rPr>
                        <a:t>Vendor</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38100">
                      <a:solidFill>
                        <a:srgbClr val="000000"/>
                      </a:solidFill>
                      <a:miter lim="400000"/>
                    </a:lnB>
                    <a:noFill/>
                  </a:tcPr>
                </a:tc>
                <a:tc>
                  <a:txBody>
                    <a:bodyPr/>
                    <a:lstStyle/>
                    <a:p>
                      <a:pPr defTabSz="914400">
                        <a:tabLst>
                          <a:tab pos="1663700" algn="l"/>
                        </a:tabLst>
                        <a:defRPr sz="1800" b="0">
                          <a:solidFill>
                            <a:srgbClr val="000000"/>
                          </a:solidFill>
                        </a:defRPr>
                      </a:pPr>
                      <a:r>
                        <a:rPr sz="2500" b="1">
                          <a:latin typeface="+mn-lt"/>
                          <a:ea typeface="+mn-ea"/>
                          <a:cs typeface="+mn-cs"/>
                          <a:sym typeface="Helvetica Neue" panose="02000503000000020004"/>
                        </a:rPr>
                        <a:t>Process Type </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38100">
                      <a:solidFill>
                        <a:srgbClr val="000000"/>
                      </a:solidFill>
                      <a:miter lim="400000"/>
                    </a:lnB>
                    <a:noFill/>
                  </a:tcPr>
                </a:tc>
                <a:tc>
                  <a:txBody>
                    <a:bodyPr/>
                    <a:lstStyle/>
                    <a:p>
                      <a:pPr defTabSz="914400">
                        <a:tabLst>
                          <a:tab pos="1663700" algn="l"/>
                        </a:tabLst>
                        <a:defRPr sz="2500">
                          <a:solidFill>
                            <a:srgbClr val="000000"/>
                          </a:solidFill>
                          <a:latin typeface="+mn-lt"/>
                          <a:ea typeface="+mn-ea"/>
                          <a:cs typeface="+mn-cs"/>
                          <a:sym typeface="Helvetica Neue" panose="02000503000000020004"/>
                        </a:defRPr>
                      </a:pPr>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38100">
                      <a:solidFill>
                        <a:srgbClr val="000000"/>
                      </a:solidFill>
                      <a:miter lim="400000"/>
                    </a:lnB>
                    <a:noFill/>
                  </a:tcPr>
                </a:tc>
                <a:tc>
                  <a:txBody>
                    <a:bodyPr/>
                    <a:lstStyle/>
                    <a:p>
                      <a:pPr defTabSz="914400">
                        <a:tabLst>
                          <a:tab pos="1663700" algn="l"/>
                        </a:tabLst>
                        <a:defRPr sz="1800" b="0">
                          <a:solidFill>
                            <a:srgbClr val="000000"/>
                          </a:solidFill>
                        </a:defRPr>
                      </a:pPr>
                      <a:r>
                        <a:rPr sz="2500" b="1">
                          <a:latin typeface="+mn-lt"/>
                          <a:ea typeface="+mn-ea"/>
                          <a:cs typeface="+mn-cs"/>
                          <a:sym typeface="Helvetica Neue" panose="02000503000000020004"/>
                        </a:rPr>
                        <a:t>MIL</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38100">
                      <a:solidFill>
                        <a:srgbClr val="000000"/>
                      </a:solidFill>
                      <a:miter lim="400000"/>
                    </a:lnB>
                    <a:noFill/>
                  </a:tcPr>
                </a:tc>
                <a:extLst>
                  <a:ext uri="{0D108BD9-81ED-4DB2-BD59-A6C34878D82A}">
                    <a16:rowId xmlns:a16="http://schemas.microsoft.com/office/drawing/2014/main" val="10000"/>
                  </a:ext>
                </a:extLst>
              </a:tr>
              <a:tr h="499745">
                <a:tc>
                  <a:txBody>
                    <a:bodyPr/>
                    <a:lstStyle/>
                    <a:p>
                      <a:pPr defTabSz="914400">
                        <a:defRPr sz="1800"/>
                      </a:pPr>
                      <a:r>
                        <a:rPr lang="en-US" sz="2500">
                          <a:latin typeface="+mn-lt"/>
                          <a:ea typeface="+mn-ea"/>
                          <a:cs typeface="+mn-cs"/>
                          <a:sym typeface="Helvetica Neue" panose="02000503000000020004"/>
                        </a:rPr>
                        <a:t>H280</a:t>
                      </a:r>
                    </a:p>
                  </a:txBody>
                  <a:tcPr marL="50800" marR="50800" marT="50800" marB="50800" anchor="ctr" horzOverflow="overflow">
                    <a:lnL w="12700">
                      <a:solidFill>
                        <a:srgbClr val="000000"/>
                      </a:solidFill>
                      <a:miter lim="400000"/>
                    </a:lnL>
                    <a:lnR w="12700">
                      <a:solidFill>
                        <a:srgbClr val="000000"/>
                      </a:solidFill>
                      <a:miter lim="400000"/>
                    </a:lnR>
                    <a:lnT w="38100">
                      <a:solidFill>
                        <a:srgbClr val="000000"/>
                      </a:solidFill>
                      <a:miter lim="400000"/>
                    </a:lnT>
                    <a:lnB w="12700">
                      <a:solidFill>
                        <a:srgbClr val="000000"/>
                      </a:solidFill>
                      <a:miter lim="400000"/>
                    </a:lnB>
                    <a:noFill/>
                  </a:tcPr>
                </a:tc>
                <a:tc>
                  <a:txBody>
                    <a:bodyPr/>
                    <a:lstStyle/>
                    <a:p>
                      <a:pPr algn="l" defTabSz="457200">
                        <a:defRPr sz="1200">
                          <a:latin typeface="Times Roman"/>
                          <a:ea typeface="Times Roman"/>
                          <a:cs typeface="Times Roman"/>
                          <a:sym typeface="Times Roman"/>
                        </a:defRPr>
                      </a:pPr>
                      <a:endParaRPr/>
                    </a:p>
                  </a:txBody>
                  <a:tcPr marL="50800" marR="50800" marT="50800" marB="50800" anchor="ctr" horzOverflow="overflow">
                    <a:lnL w="12700">
                      <a:solidFill>
                        <a:srgbClr val="000000"/>
                      </a:solidFill>
                      <a:miter lim="400000"/>
                    </a:lnL>
                    <a:lnR w="12700">
                      <a:solidFill>
                        <a:srgbClr val="000000"/>
                      </a:solidFill>
                      <a:miter lim="400000"/>
                    </a:lnR>
                    <a:lnT w="38100">
                      <a:solidFill>
                        <a:srgbClr val="000000"/>
                      </a:solidFill>
                      <a:miter lim="400000"/>
                    </a:lnT>
                    <a:lnB w="12700">
                      <a:solidFill>
                        <a:srgbClr val="000000"/>
                      </a:solidFill>
                      <a:miter lim="400000"/>
                    </a:lnB>
                    <a:noFill/>
                  </a:tcPr>
                </a:tc>
                <a:tc>
                  <a:txBody>
                    <a:bodyPr/>
                    <a:lstStyle/>
                    <a:p>
                      <a:pPr defTabSz="914400">
                        <a:defRPr sz="1800"/>
                      </a:pPr>
                      <a:r>
                        <a:rPr lang="en-US" sz="2500">
                          <a:latin typeface="+mn-lt"/>
                          <a:ea typeface="+mn-ea"/>
                          <a:cs typeface="+mn-cs"/>
                          <a:sym typeface="Helvetica Neue" panose="02000503000000020004"/>
                        </a:rPr>
                        <a:t>EW</a:t>
                      </a:r>
                    </a:p>
                  </a:txBody>
                  <a:tcPr marL="50800" marR="50800" marT="50800" marB="50800" anchor="ctr" horzOverflow="overflow">
                    <a:lnL w="12700">
                      <a:solidFill>
                        <a:srgbClr val="000000"/>
                      </a:solidFill>
                      <a:miter lim="400000"/>
                    </a:lnL>
                    <a:lnR w="12700">
                      <a:solidFill>
                        <a:srgbClr val="000000"/>
                      </a:solidFill>
                      <a:miter lim="400000"/>
                    </a:lnR>
                    <a:lnT w="38100">
                      <a:solidFill>
                        <a:srgbClr val="000000"/>
                      </a:solidFill>
                      <a:miter lim="400000"/>
                    </a:lnT>
                    <a:lnB w="12700">
                      <a:solidFill>
                        <a:srgbClr val="000000"/>
                      </a:solidFill>
                      <a:miter lim="400000"/>
                    </a:lnB>
                    <a:noFill/>
                  </a:tcPr>
                </a:tc>
                <a:tc>
                  <a:txBody>
                    <a:bodyPr/>
                    <a:lstStyle/>
                    <a:p>
                      <a:pPr defTabSz="914400">
                        <a:defRPr sz="1800"/>
                      </a:pPr>
                      <a:r>
                        <a:rPr sz="2500">
                          <a:latin typeface="+mn-lt"/>
                          <a:ea typeface="+mn-ea"/>
                          <a:cs typeface="+mn-cs"/>
                          <a:sym typeface="Helvetica Neue" panose="02000503000000020004"/>
                        </a:rPr>
                        <a:t>Dispense</a:t>
                      </a:r>
                    </a:p>
                  </a:txBody>
                  <a:tcPr marL="50800" marR="50800" marT="50800" marB="50800" anchor="ctr" horzOverflow="overflow">
                    <a:lnL w="12700">
                      <a:solidFill>
                        <a:srgbClr val="000000"/>
                      </a:solidFill>
                      <a:miter lim="400000"/>
                    </a:lnL>
                    <a:lnR w="12700">
                      <a:solidFill>
                        <a:srgbClr val="000000"/>
                      </a:solidFill>
                      <a:miter lim="400000"/>
                    </a:lnR>
                    <a:lnT w="38100">
                      <a:solidFill>
                        <a:srgbClr val="000000"/>
                      </a:solidFill>
                      <a:miter lim="400000"/>
                    </a:lnT>
                    <a:lnB w="12700">
                      <a:solidFill>
                        <a:srgbClr val="000000"/>
                      </a:solidFill>
                      <a:miter lim="400000"/>
                    </a:lnB>
                    <a:noFill/>
                  </a:tcPr>
                </a:tc>
                <a:tc>
                  <a:txBody>
                    <a:bodyPr/>
                    <a:lstStyle/>
                    <a:p>
                      <a:pPr defTabSz="914400">
                        <a:defRPr sz="2500">
                          <a:latin typeface="+mn-lt"/>
                          <a:ea typeface="+mn-ea"/>
                          <a:cs typeface="+mn-cs"/>
                          <a:sym typeface="Helvetica Neue" panose="02000503000000020004"/>
                        </a:defRPr>
                      </a:pPr>
                      <a:endParaRPr/>
                    </a:p>
                  </a:txBody>
                  <a:tcPr marL="50800" marR="50800" marT="50800" marB="50800" anchor="ctr" horzOverflow="overflow">
                    <a:lnL w="12700">
                      <a:solidFill>
                        <a:srgbClr val="000000"/>
                      </a:solidFill>
                      <a:miter lim="400000"/>
                    </a:lnL>
                    <a:lnR w="12700">
                      <a:solidFill>
                        <a:srgbClr val="000000"/>
                      </a:solidFill>
                      <a:miter lim="400000"/>
                    </a:lnR>
                    <a:lnT w="38100">
                      <a:solidFill>
                        <a:srgbClr val="000000"/>
                      </a:solidFill>
                      <a:miter lim="400000"/>
                    </a:lnT>
                    <a:lnB w="12700">
                      <a:solidFill>
                        <a:srgbClr val="000000"/>
                      </a:solidFill>
                      <a:miter lim="400000"/>
                    </a:lnB>
                    <a:solidFill>
                      <a:srgbClr val="FFFB00"/>
                    </a:solidFill>
                  </a:tcPr>
                </a:tc>
                <a:tc>
                  <a:txBody>
                    <a:bodyPr/>
                    <a:lstStyle/>
                    <a:p>
                      <a:pPr defTabSz="914400">
                        <a:defRPr sz="2500">
                          <a:latin typeface="+mn-lt"/>
                          <a:ea typeface="+mn-ea"/>
                          <a:cs typeface="+mn-cs"/>
                          <a:sym typeface="Helvetica Neue" panose="02000503000000020004"/>
                        </a:defRPr>
                      </a:pPr>
                      <a:endParaRPr/>
                    </a:p>
                  </a:txBody>
                  <a:tcPr marL="50800" marR="50800" marT="50800" marB="50800" anchor="ctr" horzOverflow="overflow">
                    <a:lnL w="12700">
                      <a:solidFill>
                        <a:srgbClr val="000000"/>
                      </a:solidFill>
                      <a:miter lim="400000"/>
                    </a:lnL>
                    <a:lnR w="12700">
                      <a:solidFill>
                        <a:srgbClr val="000000"/>
                      </a:solidFill>
                      <a:miter lim="400000"/>
                    </a:lnR>
                    <a:lnT w="38100">
                      <a:solidFill>
                        <a:srgbClr val="000000"/>
                      </a:solidFill>
                      <a:miter lim="400000"/>
                    </a:lnT>
                    <a:lnB w="12700">
                      <a:solidFill>
                        <a:srgbClr val="000000"/>
                      </a:solidFill>
                      <a:miter lim="400000"/>
                    </a:lnB>
                    <a:noFill/>
                  </a:tcPr>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Audio | C015 Vision Flow"/>
          <p:cNvSpPr txBox="1">
            <a:spLocks noGrp="1"/>
          </p:cNvSpPr>
          <p:nvPr>
            <p:ph type="body" sz="quarter" idx="1"/>
          </p:nvPr>
        </p:nvSpPr>
        <p:spPr>
          <a:xfrm>
            <a:off x="153164" y="274946"/>
            <a:ext cx="23667306" cy="689122"/>
          </a:xfrm>
          <a:prstGeom prst="rect">
            <a:avLst/>
          </a:prstGeom>
        </p:spPr>
        <p:txBody>
          <a:bodyPr>
            <a:normAutofit/>
          </a:bodyPr>
          <a:lstStyle/>
          <a:p>
            <a:pPr>
              <a:spcBef>
                <a:spcPts val="0"/>
              </a:spcBef>
              <a:defRPr sz="3600">
                <a:solidFill>
                  <a:srgbClr val="0096FF"/>
                </a:solidFill>
                <a:latin typeface="Helvetica Neue Light" panose="02000503000000020004"/>
                <a:ea typeface="Helvetica Neue Light" panose="02000503000000020004"/>
                <a:cs typeface="Helvetica Neue Light" panose="02000503000000020004"/>
                <a:sym typeface="Helvetica Neue Light" panose="02000503000000020004"/>
              </a:defRPr>
            </a:pPr>
            <a:r>
              <a:t>Audio </a:t>
            </a:r>
            <a:r>
              <a:rPr>
                <a:solidFill>
                  <a:srgbClr val="A6AAA9"/>
                </a:solidFill>
                <a:latin typeface="Helvetica Neue Thin" panose="02000503000000020004"/>
                <a:ea typeface="Helvetica Neue Thin" panose="02000503000000020004"/>
                <a:cs typeface="Helvetica Neue Thin" panose="02000503000000020004"/>
                <a:sym typeface="Helvetica Neue Thin" panose="02000503000000020004"/>
              </a:rPr>
              <a:t>|</a:t>
            </a:r>
            <a:r>
              <a:rPr>
                <a:solidFill>
                  <a:srgbClr val="A6AAA9"/>
                </a:solidFill>
                <a:latin typeface="+mj-lt"/>
                <a:ea typeface="+mj-ea"/>
                <a:cs typeface="+mj-cs"/>
                <a:sym typeface="Helvetica"/>
              </a:rPr>
              <a:t> </a:t>
            </a:r>
            <a:r>
              <a:rPr>
                <a:solidFill>
                  <a:srgbClr val="929292"/>
                </a:solidFill>
                <a:latin typeface="+mj-lt"/>
                <a:ea typeface="+mj-ea"/>
                <a:cs typeface="+mj-cs"/>
                <a:sym typeface="Helvetica"/>
              </a:rPr>
              <a:t>H280 Vision Flow | Glue path 1 – </a:t>
            </a:r>
            <a:r>
              <a:rPr lang="en-US">
                <a:solidFill>
                  <a:srgbClr val="929292"/>
                </a:solidFill>
                <a:latin typeface="+mj-lt"/>
                <a:ea typeface="+mj-ea"/>
                <a:cs typeface="+mj-cs"/>
                <a:sym typeface="Helvetica"/>
              </a:rPr>
              <a:t>Second capture line </a:t>
            </a:r>
            <a:r>
              <a:rPr>
                <a:solidFill>
                  <a:srgbClr val="929292"/>
                </a:solidFill>
                <a:latin typeface="+mj-lt"/>
                <a:ea typeface="+mj-ea"/>
                <a:cs typeface="+mj-cs"/>
                <a:sym typeface="Helvetica"/>
              </a:rPr>
              <a:t>Create standard point</a:t>
            </a:r>
          </a:p>
        </p:txBody>
      </p:sp>
      <p:sp>
        <p:nvSpPr>
          <p:cNvPr id="610" name="文本框 45"/>
          <p:cNvSpPr txBox="1"/>
          <p:nvPr/>
        </p:nvSpPr>
        <p:spPr>
          <a:xfrm>
            <a:off x="9640792" y="10667790"/>
            <a:ext cx="9337680" cy="974730"/>
          </a:xfrm>
          <a:prstGeom prst="rect">
            <a:avLst/>
          </a:prstGeom>
          <a:ln w="12700">
            <a:miter lim="400000"/>
          </a:ln>
        </p:spPr>
        <p:txBody>
          <a:bodyPr lIns="0" tIns="0" rIns="0" bIns="0">
            <a:normAutofit/>
          </a:bodyPr>
          <a:lstStyle/>
          <a:p>
            <a:pPr algn="ctr" defTabSz="819150">
              <a:spcBef>
                <a:spcPts val="0"/>
              </a:spcBef>
              <a:defRPr sz="2800">
                <a:latin typeface="Helvetica Light"/>
                <a:ea typeface="Helvetica Light"/>
                <a:cs typeface="Helvetica Light"/>
                <a:sym typeface="Helvetica Light"/>
              </a:defRPr>
            </a:pPr>
            <a:r>
              <a:t>Send M4</a:t>
            </a:r>
            <a:r>
              <a:rPr>
                <a:latin typeface="宋体" pitchFamily="2" charset="-122"/>
                <a:ea typeface="宋体" pitchFamily="2" charset="-122"/>
                <a:cs typeface="宋体" pitchFamily="2" charset="-122"/>
                <a:sym typeface="宋体" pitchFamily="2" charset="-122"/>
              </a:rPr>
              <a:t>（</a:t>
            </a:r>
            <a:r>
              <a:t>X,Y</a:t>
            </a:r>
            <a:r>
              <a:rPr>
                <a:latin typeface="宋体" pitchFamily="2" charset="-122"/>
                <a:ea typeface="宋体" pitchFamily="2" charset="-122"/>
                <a:cs typeface="宋体" pitchFamily="2" charset="-122"/>
                <a:sym typeface="宋体" pitchFamily="2" charset="-122"/>
              </a:rPr>
              <a:t>）</a:t>
            </a:r>
            <a:r>
              <a:t> as reference point to dispenser</a:t>
            </a:r>
          </a:p>
        </p:txBody>
      </p:sp>
      <p:grpSp>
        <p:nvGrpSpPr>
          <p:cNvPr id="617" name="矩形 30"/>
          <p:cNvGrpSpPr/>
          <p:nvPr/>
        </p:nvGrpSpPr>
        <p:grpSpPr>
          <a:xfrm>
            <a:off x="1544724" y="2803330"/>
            <a:ext cx="4218312" cy="1326526"/>
            <a:chOff x="0" y="-2"/>
            <a:chExt cx="4218310" cy="1326524"/>
          </a:xfrm>
        </p:grpSpPr>
        <p:sp>
          <p:nvSpPr>
            <p:cNvPr id="615" name="矩形"/>
            <p:cNvSpPr/>
            <p:nvPr/>
          </p:nvSpPr>
          <p:spPr>
            <a:xfrm>
              <a:off x="0" y="-2"/>
              <a:ext cx="4218310" cy="1326524"/>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200">
                  <a:latin typeface="SF Hello Regular"/>
                  <a:ea typeface="SF Hello Regular"/>
                  <a:cs typeface="SF Hello Regular"/>
                  <a:sym typeface="SF Hello Regular"/>
                </a:defRPr>
              </a:pPr>
              <a:endParaRPr/>
            </a:p>
          </p:txBody>
        </p:sp>
        <p:sp>
          <p:nvSpPr>
            <p:cNvPr id="616" name="根据“模板匹配”结果，得到搜索框的位置"/>
            <p:cNvSpPr txBox="1"/>
            <p:nvPr/>
          </p:nvSpPr>
          <p:spPr>
            <a:xfrm>
              <a:off x="52067" y="247651"/>
              <a:ext cx="4113860" cy="767079"/>
            </a:xfrm>
            <a:prstGeom prst="rect">
              <a:avLst/>
            </a:prstGeom>
            <a:noFill/>
            <a:ln w="12700" cap="flat">
              <a:noFill/>
              <a:miter lim="400000"/>
            </a:ln>
            <a:effectLst/>
          </p:spPr>
          <p:txBody>
            <a:bodyPr wrap="square" lIns="45718" tIns="45718" rIns="45718" bIns="45718" numCol="1" anchor="ctr">
              <a:spAutoFit/>
            </a:bodyPr>
            <a:lstStyle/>
            <a:p>
              <a:pPr algn="ctr" defTabSz="819150">
                <a:spcBef>
                  <a:spcPts val="0"/>
                </a:spcBef>
                <a:defRPr sz="2200">
                  <a:latin typeface="Helvetica Light"/>
                  <a:ea typeface="Helvetica Light"/>
                  <a:cs typeface="Helvetica Light"/>
                  <a:sym typeface="Helvetica Light"/>
                </a:defRPr>
              </a:pPr>
              <a:r>
                <a:t>Generate M3 as middle point</a:t>
              </a:r>
              <a:endParaRPr sz="2000"/>
            </a:p>
            <a:p>
              <a:pPr algn="ctr" defTabSz="819150">
                <a:spcBef>
                  <a:spcPts val="0"/>
                </a:spcBef>
                <a:defRPr sz="2200">
                  <a:latin typeface="Helvetica Light"/>
                  <a:ea typeface="Helvetica Light"/>
                  <a:cs typeface="Helvetica Light"/>
                  <a:sym typeface="Helvetica Light"/>
                </a:defRPr>
              </a:pPr>
              <a:r>
                <a:t> of M1 and M2</a:t>
              </a:r>
            </a:p>
          </p:txBody>
        </p:sp>
      </p:grpSp>
      <p:grpSp>
        <p:nvGrpSpPr>
          <p:cNvPr id="620" name="矩形 31"/>
          <p:cNvGrpSpPr/>
          <p:nvPr/>
        </p:nvGrpSpPr>
        <p:grpSpPr>
          <a:xfrm>
            <a:off x="1596786" y="4878940"/>
            <a:ext cx="4166248" cy="1284796"/>
            <a:chOff x="-2" y="-1"/>
            <a:chExt cx="4166245" cy="1284794"/>
          </a:xfrm>
        </p:grpSpPr>
        <p:sp>
          <p:nvSpPr>
            <p:cNvPr id="618" name="矩形"/>
            <p:cNvSpPr/>
            <p:nvPr/>
          </p:nvSpPr>
          <p:spPr>
            <a:xfrm>
              <a:off x="-2" y="-1"/>
              <a:ext cx="4166245" cy="1284794"/>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200">
                  <a:latin typeface="Arial" panose="020B0604020202090204"/>
                  <a:ea typeface="Arial" panose="020B0604020202090204"/>
                  <a:cs typeface="Arial" panose="020B0604020202090204"/>
                  <a:sym typeface="Arial" panose="020B0604020202090204"/>
                </a:defRPr>
              </a:pPr>
              <a:endParaRPr/>
            </a:p>
          </p:txBody>
        </p:sp>
        <p:sp>
          <p:nvSpPr>
            <p:cNvPr id="619" name="找到正确的直线"/>
            <p:cNvSpPr txBox="1"/>
            <p:nvPr/>
          </p:nvSpPr>
          <p:spPr>
            <a:xfrm>
              <a:off x="51430" y="89622"/>
              <a:ext cx="4063380" cy="1105533"/>
            </a:xfrm>
            <a:prstGeom prst="rect">
              <a:avLst/>
            </a:prstGeom>
            <a:noFill/>
            <a:ln w="12700" cap="flat">
              <a:noFill/>
              <a:miter lim="400000"/>
            </a:ln>
            <a:effectLst/>
          </p:spPr>
          <p:txBody>
            <a:bodyPr wrap="square" lIns="45718" tIns="45718" rIns="45718" bIns="45718" numCol="1" anchor="ctr">
              <a:spAutoFit/>
            </a:bodyPr>
            <a:lstStyle>
              <a:lvl1pPr algn="ctr" defTabSz="819150">
                <a:spcBef>
                  <a:spcPts val="0"/>
                </a:spcBef>
                <a:defRPr sz="2200">
                  <a:latin typeface="Helvetica Light"/>
                  <a:ea typeface="Helvetica Light"/>
                  <a:cs typeface="Helvetica Light"/>
                  <a:sym typeface="Helvetica Light"/>
                </a:defRPr>
              </a:lvl1pPr>
            </a:lstStyle>
            <a:p>
              <a:r>
                <a:t>Do the vertical line of L4 through point M3 to generate L5</a:t>
              </a:r>
            </a:p>
          </p:txBody>
        </p:sp>
      </p:grpSp>
      <p:sp>
        <p:nvSpPr>
          <p:cNvPr id="621" name="直接箭头连接符 33"/>
          <p:cNvSpPr/>
          <p:nvPr/>
        </p:nvSpPr>
        <p:spPr>
          <a:xfrm>
            <a:off x="3653720" y="4176282"/>
            <a:ext cx="4" cy="576376"/>
          </a:xfrm>
          <a:prstGeom prst="line">
            <a:avLst/>
          </a:prstGeom>
          <a:ln w="6350">
            <a:solidFill>
              <a:srgbClr val="000000"/>
            </a:solidFill>
            <a:miter/>
            <a:tailEnd type="triangle"/>
          </a:ln>
        </p:spPr>
        <p:txBody>
          <a:bodyPr lIns="45718" tIns="45718" rIns="45718" bIns="45718"/>
          <a:lstStyle/>
          <a:p>
            <a:endParaRPr sz="1800"/>
          </a:p>
        </p:txBody>
      </p:sp>
      <p:sp>
        <p:nvSpPr>
          <p:cNvPr id="622" name="直接箭头连接符 33"/>
          <p:cNvSpPr/>
          <p:nvPr/>
        </p:nvSpPr>
        <p:spPr>
          <a:xfrm>
            <a:off x="3671488" y="6241384"/>
            <a:ext cx="4" cy="525600"/>
          </a:xfrm>
          <a:prstGeom prst="line">
            <a:avLst/>
          </a:prstGeom>
          <a:ln w="6350">
            <a:solidFill>
              <a:srgbClr val="000000"/>
            </a:solidFill>
            <a:miter/>
            <a:tailEnd type="triangle"/>
          </a:ln>
        </p:spPr>
        <p:txBody>
          <a:bodyPr lIns="45718" tIns="45718" rIns="45718" bIns="45718"/>
          <a:lstStyle/>
          <a:p>
            <a:endParaRPr sz="1800"/>
          </a:p>
        </p:txBody>
      </p:sp>
      <p:grpSp>
        <p:nvGrpSpPr>
          <p:cNvPr id="625" name="矩形 31"/>
          <p:cNvGrpSpPr/>
          <p:nvPr/>
        </p:nvGrpSpPr>
        <p:grpSpPr>
          <a:xfrm>
            <a:off x="1544724" y="6920974"/>
            <a:ext cx="4273516" cy="1855200"/>
            <a:chOff x="0" y="-1"/>
            <a:chExt cx="4273514" cy="1855199"/>
          </a:xfrm>
        </p:grpSpPr>
        <p:sp>
          <p:nvSpPr>
            <p:cNvPr id="623" name="矩形"/>
            <p:cNvSpPr/>
            <p:nvPr/>
          </p:nvSpPr>
          <p:spPr>
            <a:xfrm>
              <a:off x="0" y="-1"/>
              <a:ext cx="4273514" cy="1855199"/>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400">
                  <a:latin typeface="Arial" panose="020B0604020202090204"/>
                  <a:ea typeface="Arial" panose="020B0604020202090204"/>
                  <a:cs typeface="Arial" panose="020B0604020202090204"/>
                  <a:sym typeface="Arial" panose="020B0604020202090204"/>
                </a:defRPr>
              </a:pPr>
              <a:endParaRPr/>
            </a:p>
          </p:txBody>
        </p:sp>
        <p:sp>
          <p:nvSpPr>
            <p:cNvPr id="624" name="找到正确的直线"/>
            <p:cNvSpPr txBox="1"/>
            <p:nvPr/>
          </p:nvSpPr>
          <p:spPr>
            <a:xfrm>
              <a:off x="52754" y="205607"/>
              <a:ext cx="4168004" cy="1443989"/>
            </a:xfrm>
            <a:prstGeom prst="rect">
              <a:avLst/>
            </a:prstGeom>
            <a:noFill/>
            <a:ln w="12700" cap="flat">
              <a:noFill/>
              <a:miter lim="400000"/>
            </a:ln>
            <a:effectLst/>
          </p:spPr>
          <p:txBody>
            <a:bodyPr wrap="square" lIns="45718" tIns="45718" rIns="45718" bIns="45718" numCol="1" anchor="ctr">
              <a:spAutoFit/>
            </a:bodyPr>
            <a:lstStyle>
              <a:lvl1pPr algn="ctr" defTabSz="819150">
                <a:spcBef>
                  <a:spcPts val="0"/>
                </a:spcBef>
                <a:defRPr sz="2200">
                  <a:latin typeface="Helvetica Light"/>
                  <a:ea typeface="Helvetica Light"/>
                  <a:cs typeface="Helvetica Light"/>
                  <a:sym typeface="Helvetica Light"/>
                </a:defRPr>
              </a:lvl1pPr>
            </a:lstStyle>
            <a:p>
              <a:r>
                <a:t>Offset M3 by a distance of -2.7</a:t>
              </a:r>
              <a:r>
                <a:rPr lang="en-US"/>
                <a:t>6</a:t>
              </a:r>
              <a:r>
                <a:t>5 in the direction of L4 and -</a:t>
              </a:r>
              <a:r>
                <a:rPr lang="en-US"/>
                <a:t>0</a:t>
              </a:r>
              <a:r>
                <a:t> in the direction of L5 to generate M4 (X, Y)</a:t>
              </a:r>
            </a:p>
          </p:txBody>
        </p:sp>
      </p:grpSp>
      <p:sp>
        <p:nvSpPr>
          <p:cNvPr id="626" name="2. Positioning Cap"/>
          <p:cNvSpPr txBox="1"/>
          <p:nvPr/>
        </p:nvSpPr>
        <p:spPr>
          <a:xfrm>
            <a:off x="1109390" y="11687574"/>
            <a:ext cx="4933958" cy="1107440"/>
          </a:xfrm>
          <a:prstGeom prst="rect">
            <a:avLst/>
          </a:prstGeom>
          <a:ln w="12700">
            <a:miter lim="400000"/>
          </a:ln>
        </p:spPr>
        <p:txBody>
          <a:bodyPr lIns="0" tIns="0" rIns="0" bIns="0">
            <a:spAutoFit/>
          </a:bodyPr>
          <a:lstStyle>
            <a:lvl1pPr algn="ctr" defTabSz="819150">
              <a:spcBef>
                <a:spcPts val="0"/>
              </a:spcBef>
              <a:defRPr sz="3600">
                <a:latin typeface="SF Hello Regular"/>
                <a:ea typeface="SF Hello Regular"/>
                <a:cs typeface="SF Hello Regular"/>
                <a:sym typeface="SF Hello Regular"/>
              </a:defRPr>
            </a:lvl1pPr>
          </a:lstStyle>
          <a:p>
            <a:r>
              <a:t>Demonstrate reference point</a:t>
            </a:r>
          </a:p>
        </p:txBody>
      </p:sp>
      <p:grpSp>
        <p:nvGrpSpPr>
          <p:cNvPr id="632" name="矩形 31"/>
          <p:cNvGrpSpPr/>
          <p:nvPr/>
        </p:nvGrpSpPr>
        <p:grpSpPr>
          <a:xfrm>
            <a:off x="1519436" y="9589726"/>
            <a:ext cx="4166248" cy="1284796"/>
            <a:chOff x="-2" y="-1"/>
            <a:chExt cx="4166245" cy="1284794"/>
          </a:xfrm>
        </p:grpSpPr>
        <p:sp>
          <p:nvSpPr>
            <p:cNvPr id="630" name="矩形"/>
            <p:cNvSpPr/>
            <p:nvPr/>
          </p:nvSpPr>
          <p:spPr>
            <a:xfrm>
              <a:off x="-2" y="-1"/>
              <a:ext cx="4166245" cy="1284794"/>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200">
                  <a:latin typeface="Arial" panose="020B0604020202090204"/>
                  <a:ea typeface="Arial" panose="020B0604020202090204"/>
                  <a:cs typeface="Arial" panose="020B0604020202090204"/>
                  <a:sym typeface="Arial" panose="020B0604020202090204"/>
                </a:defRPr>
              </a:pPr>
              <a:endParaRPr/>
            </a:p>
          </p:txBody>
        </p:sp>
        <p:sp>
          <p:nvSpPr>
            <p:cNvPr id="631" name="找到正确的直线"/>
            <p:cNvSpPr txBox="1"/>
            <p:nvPr/>
          </p:nvSpPr>
          <p:spPr>
            <a:xfrm>
              <a:off x="51430" y="228051"/>
              <a:ext cx="4063380" cy="828674"/>
            </a:xfrm>
            <a:prstGeom prst="rect">
              <a:avLst/>
            </a:prstGeom>
            <a:noFill/>
            <a:ln w="12700" cap="flat">
              <a:noFill/>
              <a:miter lim="400000"/>
            </a:ln>
            <a:effectLst/>
          </p:spPr>
          <p:txBody>
            <a:bodyPr wrap="square" lIns="45718" tIns="45718" rIns="45718" bIns="45718" numCol="1" anchor="ctr">
              <a:spAutoFit/>
            </a:bodyPr>
            <a:lstStyle>
              <a:lvl1pPr algn="ctr" defTabSz="819150">
                <a:spcBef>
                  <a:spcPts val="0"/>
                </a:spcBef>
                <a:defRPr sz="2400">
                  <a:latin typeface="Helvetica Light"/>
                  <a:ea typeface="Helvetica Light"/>
                  <a:cs typeface="Helvetica Light"/>
                  <a:sym typeface="Helvetica Light"/>
                </a:defRPr>
              </a:lvl1pPr>
            </a:lstStyle>
            <a:p>
              <a:r>
                <a:t>Send M4(X,Y) as reference point to dispenser</a:t>
              </a:r>
            </a:p>
          </p:txBody>
        </p:sp>
      </p:grpSp>
      <p:sp>
        <p:nvSpPr>
          <p:cNvPr id="633" name="直接箭头连接符 33"/>
          <p:cNvSpPr/>
          <p:nvPr/>
        </p:nvSpPr>
        <p:spPr>
          <a:xfrm>
            <a:off x="3576368" y="8887068"/>
            <a:ext cx="6" cy="576376"/>
          </a:xfrm>
          <a:prstGeom prst="line">
            <a:avLst/>
          </a:prstGeom>
          <a:ln w="6350">
            <a:solidFill>
              <a:srgbClr val="000000"/>
            </a:solidFill>
            <a:miter/>
            <a:tailEnd type="triangle"/>
          </a:ln>
        </p:spPr>
        <p:txBody>
          <a:bodyPr lIns="45718" tIns="45718" rIns="45718" bIns="45718"/>
          <a:lstStyle/>
          <a:p>
            <a:endParaRPr sz="1800"/>
          </a:p>
        </p:txBody>
      </p:sp>
      <p:grpSp>
        <p:nvGrpSpPr>
          <p:cNvPr id="3" name="组合 2"/>
          <p:cNvGrpSpPr/>
          <p:nvPr/>
        </p:nvGrpSpPr>
        <p:grpSpPr>
          <a:xfrm>
            <a:off x="9089390" y="2192020"/>
            <a:ext cx="9889490" cy="7945120"/>
            <a:chOff x="14314" y="3452"/>
            <a:chExt cx="15574" cy="12512"/>
          </a:xfrm>
        </p:grpSpPr>
        <p:pic>
          <p:nvPicPr>
            <p:cNvPr id="2" name="图片 1" descr="16"/>
            <p:cNvPicPr>
              <a:picLocks noChangeAspect="1"/>
            </p:cNvPicPr>
            <p:nvPr/>
          </p:nvPicPr>
          <p:blipFill>
            <a:blip r:embed="rId2"/>
            <a:stretch>
              <a:fillRect/>
            </a:stretch>
          </p:blipFill>
          <p:spPr>
            <a:xfrm>
              <a:off x="14314" y="3452"/>
              <a:ext cx="15574" cy="12512"/>
            </a:xfrm>
            <a:prstGeom prst="rect">
              <a:avLst/>
            </a:prstGeom>
          </p:spPr>
        </p:pic>
        <p:sp>
          <p:nvSpPr>
            <p:cNvPr id="8" name="文本框 7"/>
            <p:cNvSpPr txBox="1"/>
            <p:nvPr/>
          </p:nvSpPr>
          <p:spPr>
            <a:xfrm>
              <a:off x="26966" y="9274"/>
              <a:ext cx="1568" cy="667"/>
            </a:xfrm>
            <a:prstGeom prst="rect">
              <a:avLst/>
            </a:prstGeom>
            <a:noFill/>
          </p:spPr>
          <p:txBody>
            <a:bodyPr wrap="square" rtlCol="0">
              <a:spAutoFit/>
            </a:bodyPr>
            <a:lstStyle/>
            <a:p>
              <a:r>
                <a:rPr lang="en-US" altLang="zh-CN" sz="2400">
                  <a:solidFill>
                    <a:srgbClr val="FF0000"/>
                  </a:solidFill>
                </a:rPr>
                <a:t>L4</a:t>
              </a:r>
            </a:p>
          </p:txBody>
        </p:sp>
        <p:sp>
          <p:nvSpPr>
            <p:cNvPr id="4" name="文本框 3"/>
            <p:cNvSpPr txBox="1"/>
            <p:nvPr/>
          </p:nvSpPr>
          <p:spPr>
            <a:xfrm>
              <a:off x="21318" y="10656"/>
              <a:ext cx="1568" cy="667"/>
            </a:xfrm>
            <a:prstGeom prst="rect">
              <a:avLst/>
            </a:prstGeom>
            <a:noFill/>
          </p:spPr>
          <p:txBody>
            <a:bodyPr wrap="square" rtlCol="0">
              <a:spAutoFit/>
            </a:bodyPr>
            <a:lstStyle/>
            <a:p>
              <a:r>
                <a:rPr lang="en-US" altLang="zh-CN" sz="2400">
                  <a:solidFill>
                    <a:srgbClr val="FF0000"/>
                  </a:solidFill>
                </a:rPr>
                <a:t>L5</a:t>
              </a:r>
            </a:p>
          </p:txBody>
        </p:sp>
        <p:sp>
          <p:nvSpPr>
            <p:cNvPr id="5" name="文本框 4"/>
            <p:cNvSpPr txBox="1"/>
            <p:nvPr/>
          </p:nvSpPr>
          <p:spPr>
            <a:xfrm>
              <a:off x="21318" y="9298"/>
              <a:ext cx="1568" cy="667"/>
            </a:xfrm>
            <a:prstGeom prst="rect">
              <a:avLst/>
            </a:prstGeom>
            <a:noFill/>
          </p:spPr>
          <p:txBody>
            <a:bodyPr wrap="square" rtlCol="0">
              <a:spAutoFit/>
            </a:bodyPr>
            <a:lstStyle/>
            <a:p>
              <a:r>
                <a:rPr lang="en-US" altLang="zh-CN" sz="2400">
                  <a:solidFill>
                    <a:srgbClr val="FF0000"/>
                  </a:solidFill>
                </a:rPr>
                <a:t>M3</a:t>
              </a:r>
            </a:p>
          </p:txBody>
        </p:sp>
        <p:sp>
          <p:nvSpPr>
            <p:cNvPr id="6" name="文本框 5"/>
            <p:cNvSpPr txBox="1"/>
            <p:nvPr/>
          </p:nvSpPr>
          <p:spPr>
            <a:xfrm>
              <a:off x="19256" y="9828"/>
              <a:ext cx="1568" cy="667"/>
            </a:xfrm>
            <a:prstGeom prst="rect">
              <a:avLst/>
            </a:prstGeom>
            <a:noFill/>
          </p:spPr>
          <p:txBody>
            <a:bodyPr wrap="square" rtlCol="0">
              <a:spAutoFit/>
            </a:bodyPr>
            <a:lstStyle/>
            <a:p>
              <a:r>
                <a:rPr lang="en-US" altLang="zh-CN" sz="2400">
                  <a:solidFill>
                    <a:srgbClr val="FF0000"/>
                  </a:solidFill>
                </a:rPr>
                <a:t>M4</a:t>
              </a:r>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Audio | C015 Vision Flow"/>
          <p:cNvSpPr txBox="1">
            <a:spLocks noGrp="1"/>
          </p:cNvSpPr>
          <p:nvPr>
            <p:ph type="body" sz="quarter" idx="1"/>
          </p:nvPr>
        </p:nvSpPr>
        <p:spPr>
          <a:xfrm>
            <a:off x="338741" y="256109"/>
            <a:ext cx="23667306" cy="689122"/>
          </a:xfrm>
          <a:prstGeom prst="rect">
            <a:avLst/>
          </a:prstGeom>
        </p:spPr>
        <p:txBody>
          <a:bodyPr/>
          <a:lstStyle/>
          <a:p>
            <a:pPr>
              <a:spcBef>
                <a:spcPts val="0"/>
              </a:spcBef>
              <a:defRPr sz="3600">
                <a:solidFill>
                  <a:srgbClr val="0096FF"/>
                </a:solidFill>
                <a:latin typeface="Helvetica Neue Light" panose="02000503000000020004"/>
                <a:ea typeface="Helvetica Neue Light" panose="02000503000000020004"/>
                <a:cs typeface="Helvetica Neue Light" panose="02000503000000020004"/>
                <a:sym typeface="Helvetica Neue Light" panose="02000503000000020004"/>
              </a:defRPr>
            </a:pPr>
            <a:r>
              <a:t>Audio </a:t>
            </a:r>
            <a:r>
              <a:rPr>
                <a:solidFill>
                  <a:srgbClr val="A6AAA9"/>
                </a:solidFill>
                <a:latin typeface="Helvetica Neue Thin" panose="02000503000000020004"/>
                <a:ea typeface="Helvetica Neue Thin" panose="02000503000000020004"/>
                <a:cs typeface="Helvetica Neue Thin" panose="02000503000000020004"/>
                <a:sym typeface="Helvetica Neue Thin" panose="02000503000000020004"/>
              </a:rPr>
              <a:t>|</a:t>
            </a:r>
            <a:r>
              <a:rPr>
                <a:solidFill>
                  <a:srgbClr val="A6AAA9"/>
                </a:solidFill>
                <a:latin typeface="+mj-lt"/>
                <a:ea typeface="+mj-ea"/>
                <a:cs typeface="+mj-cs"/>
                <a:sym typeface="Helvetica"/>
              </a:rPr>
              <a:t> </a:t>
            </a:r>
            <a:r>
              <a:rPr>
                <a:solidFill>
                  <a:srgbClr val="929292"/>
                </a:solidFill>
                <a:latin typeface="+mn-lt"/>
                <a:ea typeface="+mn-ea"/>
                <a:cs typeface="+mn-cs"/>
                <a:sym typeface="Helvetica Neue" panose="02000503000000020004"/>
              </a:rPr>
              <a:t>H280 Vision Flow </a:t>
            </a:r>
            <a:r>
              <a:rPr>
                <a:solidFill>
                  <a:srgbClr val="929292"/>
                </a:solidFill>
                <a:latin typeface="+mj-lt"/>
                <a:ea typeface="+mj-ea"/>
                <a:cs typeface="+mj-cs"/>
                <a:sym typeface="Helvetica"/>
              </a:rPr>
              <a:t>| Glue path </a:t>
            </a:r>
            <a:r>
              <a:rPr lang="en-US">
                <a:solidFill>
                  <a:srgbClr val="929292"/>
                </a:solidFill>
                <a:latin typeface="+mj-lt"/>
                <a:ea typeface="+mj-ea"/>
                <a:cs typeface="+mj-cs"/>
                <a:sym typeface="Helvetica"/>
              </a:rPr>
              <a:t>1</a:t>
            </a:r>
            <a:r>
              <a:rPr>
                <a:solidFill>
                  <a:srgbClr val="929292"/>
                </a:solidFill>
                <a:latin typeface="+mj-lt"/>
                <a:ea typeface="+mj-ea"/>
                <a:cs typeface="+mj-cs"/>
                <a:sym typeface="Helvetica"/>
              </a:rPr>
              <a:t>– Gray value fool-proof</a:t>
            </a:r>
          </a:p>
        </p:txBody>
      </p:sp>
      <p:sp>
        <p:nvSpPr>
          <p:cNvPr id="819" name="2. Positioning Cap"/>
          <p:cNvSpPr txBox="1"/>
          <p:nvPr/>
        </p:nvSpPr>
        <p:spPr>
          <a:xfrm>
            <a:off x="2336860" y="9436631"/>
            <a:ext cx="4281984" cy="1390969"/>
          </a:xfrm>
          <a:prstGeom prst="rect">
            <a:avLst/>
          </a:prstGeom>
          <a:ln w="12700">
            <a:miter lim="400000"/>
          </a:ln>
        </p:spPr>
        <p:txBody>
          <a:bodyPr wrap="none" lIns="0" tIns="0" rIns="0" bIns="0">
            <a:normAutofit/>
          </a:bodyPr>
          <a:lstStyle>
            <a:lvl1pPr algn="ctr" defTabSz="819150">
              <a:spcBef>
                <a:spcPts val="0"/>
              </a:spcBef>
              <a:defRPr sz="3600">
                <a:latin typeface="SF Hello Regular"/>
                <a:ea typeface="SF Hello Regular"/>
                <a:cs typeface="SF Hello Regular"/>
                <a:sym typeface="SF Hello Regular"/>
              </a:defRPr>
            </a:lvl1pPr>
          </a:lstStyle>
          <a:p>
            <a:r>
              <a:t>Gray value fool-proof</a:t>
            </a:r>
          </a:p>
        </p:txBody>
      </p:sp>
      <p:grpSp>
        <p:nvGrpSpPr>
          <p:cNvPr id="824" name="矩形 26"/>
          <p:cNvGrpSpPr/>
          <p:nvPr/>
        </p:nvGrpSpPr>
        <p:grpSpPr>
          <a:xfrm>
            <a:off x="2336860" y="2452842"/>
            <a:ext cx="4347844" cy="1661113"/>
            <a:chOff x="27044" y="-412034"/>
            <a:chExt cx="4217997" cy="1200322"/>
          </a:xfrm>
        </p:grpSpPr>
        <p:sp>
          <p:nvSpPr>
            <p:cNvPr id="822" name="矩形"/>
            <p:cNvSpPr/>
            <p:nvPr/>
          </p:nvSpPr>
          <p:spPr>
            <a:xfrm>
              <a:off x="27044" y="-305040"/>
              <a:ext cx="4217997" cy="946305"/>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400">
                  <a:latin typeface="Arial" panose="020B0604020202090204"/>
                  <a:ea typeface="Arial" panose="020B0604020202090204"/>
                  <a:cs typeface="Arial" panose="020B0604020202090204"/>
                  <a:sym typeface="Arial" panose="020B0604020202090204"/>
                </a:defRPr>
              </a:pPr>
              <a:endParaRPr/>
            </a:p>
          </p:txBody>
        </p:sp>
        <p:sp>
          <p:nvSpPr>
            <p:cNvPr id="823" name="得到“模板匹配”结果P作为基准坐标系"/>
            <p:cNvSpPr txBox="1"/>
            <p:nvPr/>
          </p:nvSpPr>
          <p:spPr>
            <a:xfrm>
              <a:off x="29584" y="-412034"/>
              <a:ext cx="4113857" cy="1200322"/>
            </a:xfrm>
            <a:prstGeom prst="rect">
              <a:avLst/>
            </a:prstGeom>
            <a:noFill/>
            <a:ln w="12700" cap="flat">
              <a:noFill/>
              <a:miter lim="400000"/>
            </a:ln>
            <a:effectLst/>
          </p:spPr>
          <p:txBody>
            <a:bodyPr wrap="square" lIns="45718" tIns="45718" rIns="45718" bIns="45718" numCol="1" anchor="ctr">
              <a:spAutoFit/>
            </a:bodyPr>
            <a:lstStyle>
              <a:lvl1pPr algn="ctr" defTabSz="819150">
                <a:spcBef>
                  <a:spcPts val="0"/>
                </a:spcBef>
                <a:defRPr sz="2000">
                  <a:latin typeface="+mj-lt"/>
                  <a:ea typeface="+mj-ea"/>
                  <a:cs typeface="+mj-cs"/>
                  <a:sym typeface="Helvetica"/>
                </a:defRPr>
              </a:lvl1pPr>
            </a:lstStyle>
            <a:p>
              <a:r>
                <a:rPr lang="en-US" altLang="zh-CN" dirty="0"/>
                <a:t>During guided positioning, use the grayscale detection tool to place an affine rectangular ROI box on the plug.</a:t>
              </a:r>
              <a:endParaRPr lang="zh-CN" altLang="en-US" dirty="0"/>
            </a:p>
          </p:txBody>
        </p:sp>
      </p:grpSp>
      <p:grpSp>
        <p:nvGrpSpPr>
          <p:cNvPr id="827" name="矩形 28"/>
          <p:cNvGrpSpPr/>
          <p:nvPr/>
        </p:nvGrpSpPr>
        <p:grpSpPr>
          <a:xfrm>
            <a:off x="2427018" y="4777335"/>
            <a:ext cx="4217998" cy="996564"/>
            <a:chOff x="-1" y="-64340"/>
            <a:chExt cx="4217997" cy="996562"/>
          </a:xfrm>
        </p:grpSpPr>
        <p:sp>
          <p:nvSpPr>
            <p:cNvPr id="825" name="矩形"/>
            <p:cNvSpPr/>
            <p:nvPr/>
          </p:nvSpPr>
          <p:spPr>
            <a:xfrm>
              <a:off x="-1" y="-64340"/>
              <a:ext cx="4217997" cy="996562"/>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826" name="根据基准坐标系，固定位置放置找线卡尺工具"/>
            <p:cNvSpPr txBox="1"/>
            <p:nvPr/>
          </p:nvSpPr>
          <p:spPr>
            <a:xfrm>
              <a:off x="39099" y="128890"/>
              <a:ext cx="4113857" cy="646326"/>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000">
                  <a:latin typeface="+mj-lt"/>
                  <a:ea typeface="+mj-ea"/>
                  <a:cs typeface="+mj-cs"/>
                  <a:sym typeface="Helvetica"/>
                </a:defRPr>
              </a:lvl1pPr>
            </a:lstStyle>
            <a:p>
              <a:r>
                <a:rPr lang="en-US" altLang="zh-CN" dirty="0"/>
                <a:t>The average gray level of the plug within the detection area.</a:t>
              </a:r>
              <a:endParaRPr lang="zh-CN" altLang="en-US" dirty="0"/>
            </a:p>
          </p:txBody>
        </p:sp>
      </p:grpSp>
      <p:grpSp>
        <p:nvGrpSpPr>
          <p:cNvPr id="833" name="矩形 28"/>
          <p:cNvGrpSpPr/>
          <p:nvPr/>
        </p:nvGrpSpPr>
        <p:grpSpPr>
          <a:xfrm>
            <a:off x="2400348" y="6434407"/>
            <a:ext cx="4218312" cy="1694186"/>
            <a:chOff x="-1" y="239712"/>
            <a:chExt cx="4218311" cy="1694185"/>
          </a:xfrm>
        </p:grpSpPr>
        <p:sp>
          <p:nvSpPr>
            <p:cNvPr id="831" name="矩形"/>
            <p:cNvSpPr/>
            <p:nvPr/>
          </p:nvSpPr>
          <p:spPr>
            <a:xfrm>
              <a:off x="0" y="239712"/>
              <a:ext cx="4218310" cy="1694185"/>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832" name="设置找线卡尺参数（参考paramterlist)"/>
            <p:cNvSpPr txBox="1"/>
            <p:nvPr/>
          </p:nvSpPr>
          <p:spPr>
            <a:xfrm>
              <a:off x="-1" y="415174"/>
              <a:ext cx="4218310" cy="1200324"/>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000">
                  <a:latin typeface="+mj-lt"/>
                  <a:ea typeface="+mj-ea"/>
                  <a:cs typeface="+mj-cs"/>
                  <a:sym typeface="Helvetica"/>
                </a:defRPr>
              </a:lvl1pPr>
            </a:lstStyle>
            <a:p>
              <a:r>
                <a:rPr lang="en-US" altLang="zh-CN" dirty="0"/>
                <a:t>Grayscale range: 0–255  </a:t>
              </a:r>
            </a:p>
            <a:p>
              <a:r>
                <a:rPr lang="en-US" altLang="zh-CN" dirty="0"/>
                <a:t>If the average gray value is “&lt; 90”, it is judged that the plug has detached and the batch is rejected (NG).</a:t>
              </a:r>
            </a:p>
          </p:txBody>
        </p:sp>
      </p:grpSp>
      <p:sp>
        <p:nvSpPr>
          <p:cNvPr id="835" name="直接箭头连接符 82"/>
          <p:cNvSpPr/>
          <p:nvPr/>
        </p:nvSpPr>
        <p:spPr>
          <a:xfrm>
            <a:off x="4536440" y="5989689"/>
            <a:ext cx="4" cy="330204"/>
          </a:xfrm>
          <a:prstGeom prst="line">
            <a:avLst/>
          </a:prstGeom>
          <a:ln w="25400">
            <a:solidFill>
              <a:srgbClr val="000000"/>
            </a:solidFill>
            <a:tailEnd type="triangle"/>
          </a:ln>
        </p:spPr>
        <p:txBody>
          <a:bodyPr lIns="45718" tIns="45718" rIns="45718" bIns="45718"/>
          <a:lstStyle/>
          <a:p>
            <a:endParaRPr dirty="0"/>
          </a:p>
        </p:txBody>
      </p:sp>
      <p:sp>
        <p:nvSpPr>
          <p:cNvPr id="841" name="2. Positioning Cap"/>
          <p:cNvSpPr txBox="1"/>
          <p:nvPr/>
        </p:nvSpPr>
        <p:spPr>
          <a:xfrm>
            <a:off x="9974408" y="4734699"/>
            <a:ext cx="3056832" cy="660407"/>
          </a:xfrm>
          <a:prstGeom prst="rect">
            <a:avLst/>
          </a:prstGeom>
          <a:ln w="12700">
            <a:miter lim="400000"/>
          </a:ln>
        </p:spPr>
        <p:txBody>
          <a:bodyPr wrap="none" lIns="0" tIns="0" rIns="0" bIns="0">
            <a:normAutofit/>
          </a:bodyPr>
          <a:lstStyle>
            <a:lvl1pPr algn="ctr" defTabSz="819150">
              <a:spcBef>
                <a:spcPts val="0"/>
              </a:spcBef>
              <a:defRPr sz="2800">
                <a:latin typeface="SF Hello Regular"/>
                <a:ea typeface="SF Hello Regular"/>
                <a:cs typeface="SF Hello Regular"/>
                <a:sym typeface="SF Hello Regular"/>
              </a:defRPr>
            </a:lvl1pPr>
          </a:lstStyle>
          <a:p>
            <a:r>
              <a:rPr sz="1600"/>
              <a:t>Region</a:t>
            </a:r>
            <a:r>
              <a:rPr lang="en-US" sz="1600"/>
              <a:t>1</a:t>
            </a:r>
            <a:r>
              <a:rPr sz="1600"/>
              <a:t> parameter</a:t>
            </a:r>
          </a:p>
        </p:txBody>
      </p:sp>
      <p:grpSp>
        <p:nvGrpSpPr>
          <p:cNvPr id="8" name="组合 7"/>
          <p:cNvGrpSpPr/>
          <p:nvPr/>
        </p:nvGrpSpPr>
        <p:grpSpPr>
          <a:xfrm>
            <a:off x="9845675" y="1564640"/>
            <a:ext cx="3119699" cy="2942590"/>
            <a:chOff x="16637" y="2524"/>
            <a:chExt cx="5810" cy="5025"/>
          </a:xfrm>
        </p:grpSpPr>
        <p:pic>
          <p:nvPicPr>
            <p:cNvPr id="3" name="图片 2"/>
            <p:cNvPicPr>
              <a:picLocks noChangeAspect="1"/>
            </p:cNvPicPr>
            <p:nvPr/>
          </p:nvPicPr>
          <p:blipFill>
            <a:blip r:embed="rId2"/>
            <a:stretch>
              <a:fillRect/>
            </a:stretch>
          </p:blipFill>
          <p:spPr>
            <a:xfrm>
              <a:off x="16637" y="2524"/>
              <a:ext cx="5790" cy="5025"/>
            </a:xfrm>
            <a:prstGeom prst="rect">
              <a:avLst/>
            </a:prstGeom>
          </p:spPr>
        </p:pic>
        <p:sp>
          <p:nvSpPr>
            <p:cNvPr id="4" name="L1"/>
            <p:cNvSpPr txBox="1"/>
            <p:nvPr/>
          </p:nvSpPr>
          <p:spPr>
            <a:xfrm>
              <a:off x="18264" y="4331"/>
              <a:ext cx="4183" cy="756"/>
            </a:xfrm>
            <a:prstGeom prst="rect">
              <a:avLst/>
            </a:prstGeom>
            <a:ln w="12700">
              <a:miter lim="400000"/>
            </a:ln>
          </p:spPr>
          <p:txBody>
            <a:bodyPr wrap="square"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dirty="0">
                  <a:solidFill>
                    <a:srgbClr val="FF0000"/>
                  </a:solidFill>
                </a:rPr>
                <a:t>Region</a:t>
              </a:r>
              <a:r>
                <a:rPr lang="en-US" dirty="0">
                  <a:solidFill>
                    <a:srgbClr val="FF0000"/>
                  </a:solidFill>
                </a:rPr>
                <a:t>1</a:t>
              </a:r>
            </a:p>
          </p:txBody>
        </p:sp>
      </p:grpSp>
      <p:pic>
        <p:nvPicPr>
          <p:cNvPr id="5" name="图片 4"/>
          <p:cNvPicPr>
            <a:picLocks noChangeAspect="1"/>
          </p:cNvPicPr>
          <p:nvPr/>
        </p:nvPicPr>
        <p:blipFill>
          <a:blip r:embed="rId3"/>
          <a:stretch>
            <a:fillRect/>
          </a:stretch>
        </p:blipFill>
        <p:spPr>
          <a:xfrm>
            <a:off x="15997555" y="6223635"/>
            <a:ext cx="3108960" cy="2942590"/>
          </a:xfrm>
          <a:prstGeom prst="rect">
            <a:avLst/>
          </a:prstGeom>
        </p:spPr>
      </p:pic>
      <p:pic>
        <p:nvPicPr>
          <p:cNvPr id="6" name="图片 5"/>
          <p:cNvPicPr>
            <a:picLocks noChangeAspect="1"/>
          </p:cNvPicPr>
          <p:nvPr/>
        </p:nvPicPr>
        <p:blipFill>
          <a:blip r:embed="rId4"/>
          <a:stretch>
            <a:fillRect/>
          </a:stretch>
        </p:blipFill>
        <p:spPr>
          <a:xfrm>
            <a:off x="9966960" y="6357620"/>
            <a:ext cx="3108960" cy="2942590"/>
          </a:xfrm>
          <a:prstGeom prst="rect">
            <a:avLst/>
          </a:prstGeom>
        </p:spPr>
      </p:pic>
      <p:pic>
        <p:nvPicPr>
          <p:cNvPr id="7" name="图片 6"/>
          <p:cNvPicPr>
            <a:picLocks noChangeAspect="1"/>
          </p:cNvPicPr>
          <p:nvPr/>
        </p:nvPicPr>
        <p:blipFill>
          <a:blip r:embed="rId5"/>
          <a:stretch>
            <a:fillRect/>
          </a:stretch>
        </p:blipFill>
        <p:spPr>
          <a:xfrm>
            <a:off x="8782685" y="9914255"/>
            <a:ext cx="5676900" cy="1922780"/>
          </a:xfrm>
          <a:prstGeom prst="rect">
            <a:avLst/>
          </a:prstGeom>
        </p:spPr>
      </p:pic>
      <p:pic>
        <p:nvPicPr>
          <p:cNvPr id="9" name="图片 8"/>
          <p:cNvPicPr>
            <a:picLocks noChangeAspect="1"/>
          </p:cNvPicPr>
          <p:nvPr/>
        </p:nvPicPr>
        <p:blipFill>
          <a:blip r:embed="rId6"/>
          <a:stretch>
            <a:fillRect/>
          </a:stretch>
        </p:blipFill>
        <p:spPr>
          <a:xfrm>
            <a:off x="15997555" y="1564640"/>
            <a:ext cx="3108960" cy="2942590"/>
          </a:xfrm>
          <a:prstGeom prst="rect">
            <a:avLst/>
          </a:prstGeom>
        </p:spPr>
      </p:pic>
      <p:sp>
        <p:nvSpPr>
          <p:cNvPr id="527" name="2. Positioning Cap"/>
          <p:cNvSpPr txBox="1"/>
          <p:nvPr/>
        </p:nvSpPr>
        <p:spPr>
          <a:xfrm>
            <a:off x="16360050" y="4687760"/>
            <a:ext cx="2384426" cy="660404"/>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rPr sz="1600"/>
              <a:t>caliper parameter</a:t>
            </a:r>
          </a:p>
        </p:txBody>
      </p:sp>
      <p:sp>
        <p:nvSpPr>
          <p:cNvPr id="24" name="直接箭头连接符 82"/>
          <p:cNvSpPr/>
          <p:nvPr/>
        </p:nvSpPr>
        <p:spPr>
          <a:xfrm>
            <a:off x="4536016" y="4086949"/>
            <a:ext cx="424" cy="581200"/>
          </a:xfrm>
          <a:prstGeom prst="line">
            <a:avLst/>
          </a:prstGeom>
          <a:ln w="25400">
            <a:solidFill>
              <a:srgbClr val="000000"/>
            </a:solidFill>
            <a:tailEnd type="triangle"/>
          </a:ln>
        </p:spPr>
        <p:txBody>
          <a:bodyPr lIns="45718" tIns="45718" rIns="45718" bIns="45718"/>
          <a:lstStyle/>
          <a:p>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Audio | C015 Vision Flow"/>
          <p:cNvSpPr txBox="1">
            <a:spLocks noGrp="1"/>
          </p:cNvSpPr>
          <p:nvPr>
            <p:ph type="body" sz="quarter" idx="1"/>
          </p:nvPr>
        </p:nvSpPr>
        <p:spPr>
          <a:xfrm>
            <a:off x="338741" y="256109"/>
            <a:ext cx="23667306" cy="689122"/>
          </a:xfrm>
          <a:prstGeom prst="rect">
            <a:avLst/>
          </a:prstGeom>
        </p:spPr>
        <p:txBody>
          <a:bodyPr/>
          <a:lstStyle/>
          <a:p>
            <a:pPr>
              <a:spcBef>
                <a:spcPts val="0"/>
              </a:spcBef>
              <a:defRPr sz="3600">
                <a:solidFill>
                  <a:srgbClr val="0096FF"/>
                </a:solidFill>
                <a:latin typeface="Helvetica Neue Light" panose="02000503000000020004"/>
                <a:ea typeface="Helvetica Neue Light" panose="02000503000000020004"/>
                <a:cs typeface="Helvetica Neue Light" panose="02000503000000020004"/>
                <a:sym typeface="Helvetica Neue Light" panose="02000503000000020004"/>
              </a:defRPr>
            </a:pPr>
            <a:r>
              <a:t>Audio </a:t>
            </a:r>
            <a:r>
              <a:rPr>
                <a:solidFill>
                  <a:srgbClr val="A6AAA9"/>
                </a:solidFill>
                <a:latin typeface="Helvetica Neue Thin" panose="02000503000000020004"/>
                <a:ea typeface="Helvetica Neue Thin" panose="02000503000000020004"/>
                <a:cs typeface="Helvetica Neue Thin" panose="02000503000000020004"/>
                <a:sym typeface="Helvetica Neue Thin" panose="02000503000000020004"/>
              </a:rPr>
              <a:t>|</a:t>
            </a:r>
            <a:r>
              <a:rPr>
                <a:solidFill>
                  <a:srgbClr val="A6AAA9"/>
                </a:solidFill>
                <a:latin typeface="+mj-lt"/>
                <a:ea typeface="+mj-ea"/>
                <a:cs typeface="+mj-cs"/>
                <a:sym typeface="Helvetica"/>
              </a:rPr>
              <a:t> </a:t>
            </a:r>
            <a:r>
              <a:rPr>
                <a:solidFill>
                  <a:srgbClr val="929292"/>
                </a:solidFill>
                <a:latin typeface="+mn-lt"/>
                <a:ea typeface="+mn-ea"/>
                <a:cs typeface="+mn-cs"/>
                <a:sym typeface="Helvetica Neue" panose="02000503000000020004"/>
              </a:rPr>
              <a:t>H280 Vision Flow </a:t>
            </a:r>
            <a:r>
              <a:rPr>
                <a:solidFill>
                  <a:srgbClr val="929292"/>
                </a:solidFill>
                <a:latin typeface="+mj-lt"/>
                <a:ea typeface="+mj-ea"/>
                <a:cs typeface="+mj-cs"/>
                <a:sym typeface="Helvetica"/>
              </a:rPr>
              <a:t>| Glue path 2– Gray value fool-proof</a:t>
            </a:r>
          </a:p>
        </p:txBody>
      </p:sp>
      <p:sp>
        <p:nvSpPr>
          <p:cNvPr id="819" name="2. Positioning Cap"/>
          <p:cNvSpPr txBox="1"/>
          <p:nvPr/>
        </p:nvSpPr>
        <p:spPr>
          <a:xfrm>
            <a:off x="1352610" y="10217681"/>
            <a:ext cx="4281984" cy="1390969"/>
          </a:xfrm>
          <a:prstGeom prst="rect">
            <a:avLst/>
          </a:prstGeom>
          <a:ln w="12700">
            <a:miter lim="400000"/>
          </a:ln>
        </p:spPr>
        <p:txBody>
          <a:bodyPr wrap="none" lIns="0" tIns="0" rIns="0" bIns="0">
            <a:normAutofit/>
          </a:bodyPr>
          <a:lstStyle>
            <a:lvl1pPr algn="ctr" defTabSz="819150">
              <a:spcBef>
                <a:spcPts val="0"/>
              </a:spcBef>
              <a:defRPr sz="3600">
                <a:latin typeface="SF Hello Regular"/>
                <a:ea typeface="SF Hello Regular"/>
                <a:cs typeface="SF Hello Regular"/>
                <a:sym typeface="SF Hello Regular"/>
              </a:defRPr>
            </a:lvl1pPr>
          </a:lstStyle>
          <a:p>
            <a:r>
              <a:t>Gray value fool-proof</a:t>
            </a:r>
          </a:p>
        </p:txBody>
      </p:sp>
      <p:sp>
        <p:nvSpPr>
          <p:cNvPr id="822" name="矩形"/>
          <p:cNvSpPr/>
          <p:nvPr/>
        </p:nvSpPr>
        <p:spPr>
          <a:xfrm>
            <a:off x="1169670" y="1771015"/>
            <a:ext cx="4789170" cy="1999615"/>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400">
                <a:latin typeface="Arial" panose="020B0604020202090204"/>
                <a:ea typeface="Arial" panose="020B0604020202090204"/>
                <a:cs typeface="Arial" panose="020B0604020202090204"/>
                <a:sym typeface="Arial" panose="020B0604020202090204"/>
              </a:defRPr>
            </a:pPr>
            <a:endParaRPr sz="4800"/>
          </a:p>
        </p:txBody>
      </p:sp>
      <p:sp>
        <p:nvSpPr>
          <p:cNvPr id="823" name="得到“模板匹配”结果P作为基准坐标系"/>
          <p:cNvSpPr txBox="1"/>
          <p:nvPr/>
        </p:nvSpPr>
        <p:spPr>
          <a:xfrm>
            <a:off x="1287145" y="2109470"/>
            <a:ext cx="4485005" cy="1394126"/>
          </a:xfrm>
          <a:prstGeom prst="rect">
            <a:avLst/>
          </a:prstGeom>
          <a:noFill/>
          <a:ln w="12700" cap="flat">
            <a:noFill/>
            <a:miter lim="400000"/>
          </a:ln>
          <a:effectLst/>
        </p:spPr>
        <p:txBody>
          <a:bodyPr wrap="square" lIns="45718" tIns="45718" rIns="45718" bIns="45718" numCol="1" anchor="ctr">
            <a:noAutofit/>
          </a:bodyPr>
          <a:lstStyle>
            <a:lvl1pPr algn="ctr" defTabSz="819150">
              <a:spcBef>
                <a:spcPts val="0"/>
              </a:spcBef>
              <a:defRPr sz="2000">
                <a:latin typeface="+mj-lt"/>
                <a:ea typeface="+mj-ea"/>
                <a:cs typeface="+mj-cs"/>
                <a:sym typeface="Helvetica"/>
              </a:defRPr>
            </a:lvl1pPr>
          </a:lstStyle>
          <a:p>
            <a:r>
              <a:rPr lang="en-US" altLang="zh-CN" dirty="0"/>
              <a:t>After the first adhesive layer is applied, the system flips the plug and the wiring harness. Using a grayscale detection tool, an ROI rectangle is placed at the corresponding location in the flipped image for inspection.</a:t>
            </a:r>
            <a:endParaRPr lang="zh-CN" altLang="en-US" dirty="0"/>
          </a:p>
        </p:txBody>
      </p:sp>
      <p:grpSp>
        <p:nvGrpSpPr>
          <p:cNvPr id="827" name="矩形 28"/>
          <p:cNvGrpSpPr/>
          <p:nvPr/>
        </p:nvGrpSpPr>
        <p:grpSpPr>
          <a:xfrm>
            <a:off x="1196340" y="7570470"/>
            <a:ext cx="4789170" cy="1999615"/>
            <a:chOff x="-1" y="157042"/>
            <a:chExt cx="4217997" cy="996562"/>
          </a:xfrm>
        </p:grpSpPr>
        <p:sp>
          <p:nvSpPr>
            <p:cNvPr id="825" name="矩形"/>
            <p:cNvSpPr/>
            <p:nvPr/>
          </p:nvSpPr>
          <p:spPr>
            <a:xfrm>
              <a:off x="-1" y="157042"/>
              <a:ext cx="4217997" cy="996562"/>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sz="4800"/>
            </a:p>
          </p:txBody>
        </p:sp>
        <p:sp>
          <p:nvSpPr>
            <p:cNvPr id="826" name="根据基准坐标系，固定位置放置找线卡尺工具"/>
            <p:cNvSpPr txBox="1"/>
            <p:nvPr/>
          </p:nvSpPr>
          <p:spPr>
            <a:xfrm>
              <a:off x="52068" y="425877"/>
              <a:ext cx="4113857" cy="458881"/>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000">
                  <a:latin typeface="+mj-lt"/>
                  <a:ea typeface="+mj-ea"/>
                  <a:cs typeface="+mj-cs"/>
                  <a:sym typeface="Helvetica"/>
                </a:defRPr>
              </a:lvl1pPr>
            </a:lstStyle>
            <a:p>
              <a:r>
                <a:rPr lang="en-US" altLang="zh-CN" dirty="0"/>
                <a:t>Grayscale detection range: 0–255  </a:t>
              </a:r>
            </a:p>
            <a:p>
              <a:r>
                <a:rPr lang="en-US" altLang="zh-CN" dirty="0"/>
                <a:t>If the average gray value is &lt; 225, it is judged </a:t>
              </a:r>
              <a:r>
                <a:rPr lang="zh-CN" altLang="en-US" dirty="0"/>
                <a:t>“</a:t>
              </a:r>
              <a:r>
                <a:rPr lang="en-US" altLang="zh-CN" dirty="0"/>
                <a:t>OK</a:t>
              </a:r>
              <a:r>
                <a:rPr lang="zh-CN" altLang="en-US" dirty="0"/>
                <a:t>”</a:t>
              </a:r>
              <a:r>
                <a:rPr lang="en-US" altLang="zh-CN" dirty="0"/>
                <a:t>.</a:t>
              </a:r>
            </a:p>
          </p:txBody>
        </p:sp>
      </p:grpSp>
      <p:sp>
        <p:nvSpPr>
          <p:cNvPr id="831" name="矩形"/>
          <p:cNvSpPr/>
          <p:nvPr/>
        </p:nvSpPr>
        <p:spPr>
          <a:xfrm>
            <a:off x="1151890" y="4839970"/>
            <a:ext cx="4803140" cy="1760220"/>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sz="4800"/>
          </a:p>
        </p:txBody>
      </p:sp>
      <p:sp>
        <p:nvSpPr>
          <p:cNvPr id="835" name="直接箭头连接符 82"/>
          <p:cNvSpPr/>
          <p:nvPr/>
        </p:nvSpPr>
        <p:spPr>
          <a:xfrm>
            <a:off x="3590290" y="6653530"/>
            <a:ext cx="635" cy="748030"/>
          </a:xfrm>
          <a:prstGeom prst="line">
            <a:avLst/>
          </a:prstGeom>
          <a:ln w="25400">
            <a:solidFill>
              <a:srgbClr val="000000"/>
            </a:solidFill>
            <a:tailEnd type="triangle"/>
          </a:ln>
        </p:spPr>
        <p:txBody>
          <a:bodyPr lIns="45718" tIns="45718" rIns="45718" bIns="45718"/>
          <a:lstStyle/>
          <a:p>
            <a:endParaRPr/>
          </a:p>
        </p:txBody>
      </p:sp>
      <p:sp>
        <p:nvSpPr>
          <p:cNvPr id="841" name="2. Positioning Cap"/>
          <p:cNvSpPr txBox="1"/>
          <p:nvPr/>
        </p:nvSpPr>
        <p:spPr>
          <a:xfrm>
            <a:off x="8395798" y="5290324"/>
            <a:ext cx="3056832" cy="660407"/>
          </a:xfrm>
          <a:prstGeom prst="rect">
            <a:avLst/>
          </a:prstGeom>
          <a:ln w="12700">
            <a:miter lim="400000"/>
          </a:ln>
        </p:spPr>
        <p:txBody>
          <a:bodyPr wrap="none" lIns="0" tIns="0" rIns="0" bIns="0">
            <a:normAutofit/>
          </a:bodyPr>
          <a:lstStyle>
            <a:lvl1pPr algn="ctr" defTabSz="819150">
              <a:spcBef>
                <a:spcPts val="0"/>
              </a:spcBef>
              <a:defRPr sz="2800">
                <a:latin typeface="SF Hello Regular"/>
                <a:ea typeface="SF Hello Regular"/>
                <a:cs typeface="SF Hello Regular"/>
                <a:sym typeface="SF Hello Regular"/>
              </a:defRPr>
            </a:lvl1pPr>
          </a:lstStyle>
          <a:p>
            <a:r>
              <a:rPr sz="1600"/>
              <a:t>Region</a:t>
            </a:r>
            <a:r>
              <a:rPr lang="en-US" sz="1600"/>
              <a:t>1</a:t>
            </a:r>
            <a:r>
              <a:rPr sz="1600"/>
              <a:t> parameter</a:t>
            </a:r>
          </a:p>
        </p:txBody>
      </p:sp>
      <p:grpSp>
        <p:nvGrpSpPr>
          <p:cNvPr id="7" name="组合 6"/>
          <p:cNvGrpSpPr/>
          <p:nvPr/>
        </p:nvGrpSpPr>
        <p:grpSpPr>
          <a:xfrm>
            <a:off x="7898765" y="1527175"/>
            <a:ext cx="3780790" cy="3507740"/>
            <a:chOff x="12695" y="2435"/>
            <a:chExt cx="5954" cy="5524"/>
          </a:xfrm>
        </p:grpSpPr>
        <p:pic>
          <p:nvPicPr>
            <p:cNvPr id="3" name="图片 2"/>
            <p:cNvPicPr>
              <a:picLocks noChangeAspect="1"/>
            </p:cNvPicPr>
            <p:nvPr/>
          </p:nvPicPr>
          <p:blipFill>
            <a:blip r:embed="rId2"/>
            <a:stretch>
              <a:fillRect/>
            </a:stretch>
          </p:blipFill>
          <p:spPr>
            <a:xfrm>
              <a:off x="12695" y="2435"/>
              <a:ext cx="5955" cy="5525"/>
            </a:xfrm>
            <a:prstGeom prst="rect">
              <a:avLst/>
            </a:prstGeom>
          </p:spPr>
        </p:pic>
        <p:sp>
          <p:nvSpPr>
            <p:cNvPr id="4" name="L1"/>
            <p:cNvSpPr txBox="1"/>
            <p:nvPr/>
          </p:nvSpPr>
          <p:spPr>
            <a:xfrm>
              <a:off x="14412" y="5944"/>
              <a:ext cx="2946" cy="775"/>
            </a:xfrm>
            <a:prstGeom prst="rect">
              <a:avLst/>
            </a:prstGeom>
            <a:ln w="12700">
              <a:miter lim="400000"/>
            </a:ln>
          </p:spPr>
          <p:txBody>
            <a:bodyPr lIns="0" tIns="0" rIns="0" bIns="0">
              <a:spAutoFit/>
            </a:bodyPr>
            <a:lstStyle>
              <a:lvl1pPr defTabSz="819150">
                <a:spcBef>
                  <a:spcPts val="0"/>
                </a:spcBef>
                <a:defRPr sz="3200">
                  <a:solidFill>
                    <a:srgbClr val="FF9300"/>
                  </a:solidFill>
                  <a:latin typeface="SF Hello Regular"/>
                  <a:ea typeface="SF Hello Regular"/>
                  <a:cs typeface="SF Hello Regular"/>
                  <a:sym typeface="SF Hello Regular"/>
                </a:defRPr>
              </a:lvl1pPr>
            </a:lstStyle>
            <a:p>
              <a:r>
                <a:rPr>
                  <a:solidFill>
                    <a:srgbClr val="FF0000"/>
                  </a:solidFill>
                </a:rPr>
                <a:t>Region</a:t>
              </a:r>
              <a:r>
                <a:rPr lang="en-US">
                  <a:solidFill>
                    <a:srgbClr val="FF0000"/>
                  </a:solidFill>
                </a:rPr>
                <a:t>1</a:t>
              </a:r>
            </a:p>
          </p:txBody>
        </p:sp>
      </p:grpSp>
      <p:pic>
        <p:nvPicPr>
          <p:cNvPr id="5" name="图片 4"/>
          <p:cNvPicPr>
            <a:picLocks noChangeAspect="1"/>
          </p:cNvPicPr>
          <p:nvPr/>
        </p:nvPicPr>
        <p:blipFill>
          <a:blip r:embed="rId3"/>
          <a:stretch>
            <a:fillRect/>
          </a:stretch>
        </p:blipFill>
        <p:spPr>
          <a:xfrm>
            <a:off x="7899400" y="5818505"/>
            <a:ext cx="3780790" cy="3507740"/>
          </a:xfrm>
          <a:prstGeom prst="rect">
            <a:avLst/>
          </a:prstGeom>
        </p:spPr>
      </p:pic>
      <p:pic>
        <p:nvPicPr>
          <p:cNvPr id="6" name="图片 5"/>
          <p:cNvPicPr>
            <a:picLocks noChangeAspect="1"/>
          </p:cNvPicPr>
          <p:nvPr/>
        </p:nvPicPr>
        <p:blipFill>
          <a:blip r:embed="rId4"/>
          <a:stretch>
            <a:fillRect/>
          </a:stretch>
        </p:blipFill>
        <p:spPr>
          <a:xfrm>
            <a:off x="13195935" y="5818505"/>
            <a:ext cx="3780790" cy="3507740"/>
          </a:xfrm>
          <a:prstGeom prst="rect">
            <a:avLst/>
          </a:prstGeom>
        </p:spPr>
      </p:pic>
      <p:pic>
        <p:nvPicPr>
          <p:cNvPr id="8" name="图片 7"/>
          <p:cNvPicPr>
            <a:picLocks noChangeAspect="1"/>
          </p:cNvPicPr>
          <p:nvPr/>
        </p:nvPicPr>
        <p:blipFill>
          <a:blip r:embed="rId5"/>
          <a:stretch>
            <a:fillRect/>
          </a:stretch>
        </p:blipFill>
        <p:spPr>
          <a:xfrm>
            <a:off x="13196570" y="1530985"/>
            <a:ext cx="3780790" cy="3507740"/>
          </a:xfrm>
          <a:prstGeom prst="rect">
            <a:avLst/>
          </a:prstGeom>
        </p:spPr>
      </p:pic>
      <p:sp>
        <p:nvSpPr>
          <p:cNvPr id="527" name="2. Positioning Cap"/>
          <p:cNvSpPr txBox="1"/>
          <p:nvPr/>
        </p:nvSpPr>
        <p:spPr>
          <a:xfrm>
            <a:off x="13894345" y="5290375"/>
            <a:ext cx="2384426" cy="660404"/>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rPr sz="1600"/>
              <a:t>caliper parameter</a:t>
            </a:r>
          </a:p>
        </p:txBody>
      </p:sp>
      <p:pic>
        <p:nvPicPr>
          <p:cNvPr id="9" name="图片 8"/>
          <p:cNvPicPr>
            <a:picLocks noChangeAspect="1"/>
          </p:cNvPicPr>
          <p:nvPr/>
        </p:nvPicPr>
        <p:blipFill>
          <a:blip r:embed="rId6"/>
          <a:stretch>
            <a:fillRect/>
          </a:stretch>
        </p:blipFill>
        <p:spPr>
          <a:xfrm>
            <a:off x="7899400" y="10210165"/>
            <a:ext cx="3780155" cy="781050"/>
          </a:xfrm>
          <a:prstGeom prst="rect">
            <a:avLst/>
          </a:prstGeom>
        </p:spPr>
      </p:pic>
      <p:pic>
        <p:nvPicPr>
          <p:cNvPr id="10" name="图片 9"/>
          <p:cNvPicPr>
            <a:picLocks noChangeAspect="1"/>
          </p:cNvPicPr>
          <p:nvPr/>
        </p:nvPicPr>
        <p:blipFill>
          <a:blip r:embed="rId7"/>
          <a:stretch>
            <a:fillRect/>
          </a:stretch>
        </p:blipFill>
        <p:spPr>
          <a:xfrm>
            <a:off x="13195935" y="10191115"/>
            <a:ext cx="3780155" cy="781050"/>
          </a:xfrm>
          <a:prstGeom prst="rect">
            <a:avLst/>
          </a:prstGeom>
        </p:spPr>
      </p:pic>
      <p:sp>
        <p:nvSpPr>
          <p:cNvPr id="11" name="直接箭头连接符 82"/>
          <p:cNvSpPr/>
          <p:nvPr/>
        </p:nvSpPr>
        <p:spPr>
          <a:xfrm>
            <a:off x="3590290" y="3939540"/>
            <a:ext cx="635" cy="636905"/>
          </a:xfrm>
          <a:prstGeom prst="line">
            <a:avLst/>
          </a:prstGeom>
          <a:ln w="25400">
            <a:solidFill>
              <a:srgbClr val="000000"/>
            </a:solidFill>
            <a:tailEnd type="triangle"/>
          </a:ln>
        </p:spPr>
        <p:txBody>
          <a:bodyPr lIns="45718" tIns="45718" rIns="45718" bIns="45718"/>
          <a:lstStyle/>
          <a:p>
            <a:endParaRPr/>
          </a:p>
        </p:txBody>
      </p:sp>
      <p:sp>
        <p:nvSpPr>
          <p:cNvPr id="12" name="文本框 11"/>
          <p:cNvSpPr txBox="1"/>
          <p:nvPr/>
        </p:nvSpPr>
        <p:spPr>
          <a:xfrm>
            <a:off x="1352550" y="5405755"/>
            <a:ext cx="4419600" cy="6565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2438400" rtl="0" latinLnBrk="0" hangingPunct="0">
              <a:lnSpc>
                <a:spcPct val="90000"/>
              </a:lnSpc>
              <a:spcBef>
                <a:spcPts val="450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mn-lt"/>
                <a:ea typeface="+mn-ea"/>
                <a:cs typeface="+mn-cs"/>
                <a:sym typeface="Helvetica Neue" panose="02000503000000020004"/>
              </a:rPr>
              <a:t>Measure how the average gray value at the flipped location changes.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Glue Path AOI MSOP"/>
          <p:cNvSpPr txBox="1">
            <a:spLocks noGrp="1"/>
          </p:cNvSpPr>
          <p:nvPr>
            <p:ph type="title"/>
          </p:nvPr>
        </p:nvSpPr>
        <p:spPr>
          <a:prstGeom prst="rect">
            <a:avLst/>
          </a:prstGeom>
        </p:spPr>
        <p:txBody>
          <a:bodyPr/>
          <a:lstStyle>
            <a:lvl1pPr>
              <a:defRPr sz="10000" spc="-300"/>
            </a:lvl1pPr>
          </a:lstStyle>
          <a:p>
            <a:r>
              <a:t>Glue Path AOI MSOP</a:t>
            </a:r>
          </a:p>
        </p:txBody>
      </p:sp>
      <p:sp>
        <p:nvSpPr>
          <p:cNvPr id="973" name="The algorithm, inspection definition and spec of the  glue path AOI."/>
          <p:cNvSpPr txBox="1">
            <a:spLocks noGrp="1"/>
          </p:cNvSpPr>
          <p:nvPr>
            <p:ph type="body" sz="quarter" idx="1"/>
          </p:nvPr>
        </p:nvSpPr>
        <p:spPr>
          <a:xfrm>
            <a:off x="1206500" y="11609909"/>
            <a:ext cx="21971000" cy="1116954"/>
          </a:xfrm>
          <a:prstGeom prst="rect">
            <a:avLst/>
          </a:prstGeom>
        </p:spPr>
        <p:txBody>
          <a:bodyPr lIns="50800" tIns="50800" rIns="50800" bIns="50800"/>
          <a:lstStyle>
            <a:lvl1pPr defTabSz="808990">
              <a:defRPr sz="5300"/>
            </a:lvl1pPr>
          </a:lstStyle>
          <a:p>
            <a:r>
              <a:t>The algorithm, inspection definition and spec of the  glue path AOI.</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Pre-dispense image"/>
          <p:cNvSpPr txBox="1"/>
          <p:nvPr/>
        </p:nvSpPr>
        <p:spPr>
          <a:xfrm>
            <a:off x="13272016" y="1400854"/>
            <a:ext cx="3814003" cy="457201"/>
          </a:xfrm>
          <a:prstGeom prst="rect">
            <a:avLst/>
          </a:prstGeom>
          <a:ln w="12700">
            <a:miter lim="400000"/>
          </a:ln>
        </p:spPr>
        <p:txBody>
          <a:bodyPr lIns="50800" tIns="50800" rIns="50800" bIns="50800" anchor="ctr">
            <a:spAutoFit/>
          </a:bodyPr>
          <a:lstStyle>
            <a:lvl1pPr defTabSz="457200">
              <a:lnSpc>
                <a:spcPct val="150000"/>
              </a:lnSpc>
              <a:defRPr sz="2300">
                <a:latin typeface="Helvetica Light"/>
                <a:ea typeface="Helvetica Light"/>
                <a:cs typeface="Helvetica Light"/>
                <a:sym typeface="Helvetica Light"/>
              </a:defRPr>
            </a:lvl1pPr>
          </a:lstStyle>
          <a:p>
            <a:r>
              <a:t>Pre-dispense image</a:t>
            </a:r>
          </a:p>
        </p:txBody>
      </p:sp>
      <p:sp>
        <p:nvSpPr>
          <p:cNvPr id="608" name="Post-dispense image"/>
          <p:cNvSpPr txBox="1"/>
          <p:nvPr/>
        </p:nvSpPr>
        <p:spPr>
          <a:xfrm>
            <a:off x="19203305" y="1351960"/>
            <a:ext cx="3668870" cy="457201"/>
          </a:xfrm>
          <a:prstGeom prst="rect">
            <a:avLst/>
          </a:prstGeom>
          <a:ln w="12700">
            <a:miter lim="400000"/>
          </a:ln>
        </p:spPr>
        <p:txBody>
          <a:bodyPr lIns="50800" tIns="50800" rIns="50800" bIns="50800" anchor="ctr">
            <a:spAutoFit/>
          </a:bodyPr>
          <a:lstStyle>
            <a:lvl1pPr defTabSz="457200">
              <a:lnSpc>
                <a:spcPct val="150000"/>
              </a:lnSpc>
              <a:defRPr sz="2300">
                <a:latin typeface="Helvetica Light"/>
                <a:ea typeface="Helvetica Light"/>
                <a:cs typeface="Helvetica Light"/>
                <a:sym typeface="Helvetica Light"/>
              </a:defRPr>
            </a:lvl1pPr>
          </a:lstStyle>
          <a:p>
            <a:r>
              <a:t>Post-dispense image</a:t>
            </a:r>
          </a:p>
        </p:txBody>
      </p:sp>
      <p:sp>
        <p:nvSpPr>
          <p:cNvPr id="609" name="C040 | Glue path AOI introduction report - Judgement Logic"/>
          <p:cNvSpPr txBox="1"/>
          <p:nvPr/>
        </p:nvSpPr>
        <p:spPr>
          <a:xfrm>
            <a:off x="151130" y="279719"/>
            <a:ext cx="13840461" cy="655320"/>
          </a:xfrm>
          <a:prstGeom prst="rect">
            <a:avLst/>
          </a:prstGeom>
          <a:ln w="12700">
            <a:miter lim="400000"/>
          </a:ln>
        </p:spPr>
        <p:txBody>
          <a:bodyPr lIns="50800" tIns="50800" rIns="50800" bIns="50800" anchor="ctr">
            <a:spAutoFit/>
          </a:bodyPr>
          <a:lstStyle/>
          <a:p>
            <a:pPr defTabSz="2438400">
              <a:defRPr sz="3700">
                <a:solidFill>
                  <a:srgbClr val="17305E"/>
                </a:solidFill>
                <a:latin typeface="Helvetica Light"/>
                <a:ea typeface="Helvetica Light"/>
                <a:cs typeface="Helvetica Light"/>
                <a:sym typeface="Helvetica Light"/>
              </a:defRPr>
            </a:pPr>
            <a:r>
              <a:rPr sz="4000"/>
              <a:t>H</a:t>
            </a:r>
            <a:r>
              <a:rPr lang="en-US" sz="4000"/>
              <a:t>280 </a:t>
            </a:r>
            <a:r>
              <a:rPr sz="4000"/>
              <a:t>| </a:t>
            </a:r>
            <a:r>
              <a:rPr sz="4000">
                <a:solidFill>
                  <a:srgbClr val="A6AAA9"/>
                </a:solidFill>
              </a:rPr>
              <a:t>Glue path AOI Product Glue Path Edge </a:t>
            </a:r>
            <a:endParaRPr lang="en-US" sz="4000">
              <a:solidFill>
                <a:srgbClr val="A6AAA9"/>
              </a:solidFill>
            </a:endParaRPr>
          </a:p>
        </p:txBody>
      </p:sp>
      <p:grpSp>
        <p:nvGrpSpPr>
          <p:cNvPr id="612" name="Glue coverage- Shift"/>
          <p:cNvGrpSpPr/>
          <p:nvPr/>
        </p:nvGrpSpPr>
        <p:grpSpPr>
          <a:xfrm>
            <a:off x="196708" y="5003797"/>
            <a:ext cx="4415159" cy="728984"/>
            <a:chOff x="0" y="-1"/>
            <a:chExt cx="4415157" cy="728983"/>
          </a:xfrm>
        </p:grpSpPr>
        <p:sp>
          <p:nvSpPr>
            <p:cNvPr id="610" name="矩形"/>
            <p:cNvSpPr/>
            <p:nvPr/>
          </p:nvSpPr>
          <p:spPr>
            <a:xfrm>
              <a:off x="-1" y="-2"/>
              <a:ext cx="4415159" cy="728984"/>
            </a:xfrm>
            <a:prstGeom prst="rect">
              <a:avLst/>
            </a:prstGeom>
            <a:solidFill>
              <a:srgbClr val="00A1FF"/>
            </a:solidFill>
            <a:ln w="12700" cap="flat">
              <a:noFill/>
              <a:miter lim="400000"/>
            </a:ln>
            <a:effectLst/>
          </p:spPr>
          <p:txBody>
            <a:bodyPr wrap="square" lIns="50800" tIns="50800" rIns="50800" bIns="50800" numCol="1" anchor="ctr">
              <a:noAutofit/>
            </a:bodyPr>
            <a:lstStyle/>
            <a:p>
              <a:pPr algn="ctr" defTabSz="914400">
                <a:tabLst>
                  <a:tab pos="1663700" algn="l"/>
                </a:tabLst>
                <a:defRPr sz="2400">
                  <a:latin typeface="Helvetica Light"/>
                  <a:ea typeface="Helvetica Light"/>
                  <a:cs typeface="Helvetica Light"/>
                  <a:sym typeface="Helvetica Light"/>
                </a:defRPr>
              </a:pPr>
              <a:endParaRPr sz="2000"/>
            </a:p>
          </p:txBody>
        </p:sp>
        <p:sp>
          <p:nvSpPr>
            <p:cNvPr id="611" name="Glue Missing"/>
            <p:cNvSpPr txBox="1"/>
            <p:nvPr/>
          </p:nvSpPr>
          <p:spPr>
            <a:xfrm>
              <a:off x="-1" y="129540"/>
              <a:ext cx="4415159" cy="469901"/>
            </a:xfrm>
            <a:prstGeom prst="rect">
              <a:avLst/>
            </a:prstGeom>
            <a:noFill/>
            <a:ln w="12700" cap="flat">
              <a:noFill/>
              <a:miter lim="400000"/>
            </a:ln>
            <a:effectLst/>
          </p:spPr>
          <p:txBody>
            <a:bodyPr wrap="square" lIns="50800" tIns="50800" rIns="50800" bIns="50800" numCol="1" anchor="ctr">
              <a:spAutoFit/>
            </a:bodyPr>
            <a:lstStyle>
              <a:lvl1pPr algn="ctr" defTabSz="914400">
                <a:tabLst>
                  <a:tab pos="1663700" algn="l"/>
                </a:tabLst>
                <a:defRPr sz="2400">
                  <a:latin typeface="Helvetica Light"/>
                  <a:ea typeface="Helvetica Light"/>
                  <a:cs typeface="Helvetica Light"/>
                  <a:sym typeface="Helvetica Light"/>
                </a:defRPr>
              </a:lvl1pPr>
            </a:lstStyle>
            <a:p>
              <a:r>
                <a:t>Glue Missing</a:t>
              </a:r>
            </a:p>
          </p:txBody>
        </p:sp>
      </p:grpSp>
      <p:grpSp>
        <p:nvGrpSpPr>
          <p:cNvPr id="616" name="Glue coverage- Shift"/>
          <p:cNvGrpSpPr/>
          <p:nvPr/>
        </p:nvGrpSpPr>
        <p:grpSpPr>
          <a:xfrm>
            <a:off x="171450" y="2838448"/>
            <a:ext cx="4415156" cy="728985"/>
            <a:chOff x="0" y="-1"/>
            <a:chExt cx="4415154" cy="728983"/>
          </a:xfrm>
        </p:grpSpPr>
        <p:sp>
          <p:nvSpPr>
            <p:cNvPr id="614" name="矩形"/>
            <p:cNvSpPr/>
            <p:nvPr/>
          </p:nvSpPr>
          <p:spPr>
            <a:xfrm>
              <a:off x="0" y="-2"/>
              <a:ext cx="4415156" cy="728985"/>
            </a:xfrm>
            <a:prstGeom prst="rect">
              <a:avLst/>
            </a:prstGeom>
            <a:solidFill>
              <a:srgbClr val="00A1FF"/>
            </a:solidFill>
            <a:ln w="12700" cap="flat">
              <a:noFill/>
              <a:miter lim="400000"/>
            </a:ln>
            <a:effectLst/>
          </p:spPr>
          <p:txBody>
            <a:bodyPr wrap="square" lIns="50800" tIns="50800" rIns="50800" bIns="50800" numCol="1" anchor="ctr">
              <a:noAutofit/>
            </a:bodyPr>
            <a:lstStyle/>
            <a:p>
              <a:pPr algn="ctr" defTabSz="914400">
                <a:tabLst>
                  <a:tab pos="1663700" algn="l"/>
                </a:tabLst>
                <a:defRPr sz="2400">
                  <a:latin typeface="Helvetica Light"/>
                  <a:ea typeface="Helvetica Light"/>
                  <a:cs typeface="Helvetica Light"/>
                  <a:sym typeface="Helvetica Light"/>
                </a:defRPr>
              </a:pPr>
              <a:endParaRPr sz="2000"/>
            </a:p>
          </p:txBody>
        </p:sp>
        <p:sp>
          <p:nvSpPr>
            <p:cNvPr id="615" name="Glue Coverage-Shift"/>
            <p:cNvSpPr txBox="1"/>
            <p:nvPr/>
          </p:nvSpPr>
          <p:spPr>
            <a:xfrm>
              <a:off x="0" y="129540"/>
              <a:ext cx="4415156" cy="469901"/>
            </a:xfrm>
            <a:prstGeom prst="rect">
              <a:avLst/>
            </a:prstGeom>
            <a:noFill/>
            <a:ln w="12700" cap="flat">
              <a:noFill/>
              <a:miter lim="400000"/>
            </a:ln>
            <a:effectLst/>
          </p:spPr>
          <p:txBody>
            <a:bodyPr wrap="square" lIns="50800" tIns="50800" rIns="50800" bIns="50800" numCol="1" anchor="ctr">
              <a:spAutoFit/>
            </a:bodyPr>
            <a:lstStyle>
              <a:lvl1pPr algn="ctr" defTabSz="914400">
                <a:tabLst>
                  <a:tab pos="1663700" algn="l"/>
                </a:tabLst>
                <a:defRPr sz="2400">
                  <a:latin typeface="Helvetica Light"/>
                  <a:ea typeface="Helvetica Light"/>
                  <a:cs typeface="Helvetica Light"/>
                  <a:sym typeface="Helvetica Light"/>
                </a:defRPr>
              </a:lvl1pPr>
            </a:lstStyle>
            <a:p>
              <a:r>
                <a:t>Glue Coverage-Shift</a:t>
              </a:r>
            </a:p>
          </p:txBody>
        </p:sp>
      </p:grpSp>
      <p:sp>
        <p:nvSpPr>
          <p:cNvPr id="617" name="The product datum must be 100% with in the edges of glue path"/>
          <p:cNvSpPr txBox="1"/>
          <p:nvPr/>
        </p:nvSpPr>
        <p:spPr>
          <a:xfrm>
            <a:off x="151129" y="4003676"/>
            <a:ext cx="10655301" cy="563245"/>
          </a:xfrm>
          <a:prstGeom prst="rect">
            <a:avLst/>
          </a:prstGeom>
          <a:ln w="12700">
            <a:miter lim="400000"/>
          </a:ln>
        </p:spPr>
        <p:txBody>
          <a:bodyPr lIns="50800" tIns="50800" rIns="50800" bIns="50800" anchor="ctr">
            <a:spAutoFit/>
          </a:bodyPr>
          <a:lstStyle/>
          <a:p>
            <a:pPr defTabSz="457200">
              <a:lnSpc>
                <a:spcPct val="150000"/>
              </a:lnSpc>
              <a:defRPr sz="2400">
                <a:latin typeface="Helvetica Light"/>
                <a:ea typeface="Helvetica Light"/>
                <a:cs typeface="Helvetica Light"/>
                <a:sym typeface="Helvetica Light"/>
              </a:defRPr>
            </a:pPr>
            <a:r>
              <a:rPr sz="2000" dirty="0"/>
              <a:t>The </a:t>
            </a:r>
            <a:r>
              <a:rPr lang="en-US" sz="2000" dirty="0"/>
              <a:t>R1 </a:t>
            </a:r>
            <a:r>
              <a:rPr sz="2000" dirty="0"/>
              <a:t>coverage line should be &gt;</a:t>
            </a:r>
            <a:r>
              <a:rPr lang="en-US" sz="2000" dirty="0"/>
              <a:t>=100</a:t>
            </a:r>
            <a:r>
              <a:rPr sz="2000" dirty="0"/>
              <a:t> </a:t>
            </a:r>
            <a:r>
              <a:rPr sz="2000" dirty="0">
                <a:latin typeface="Helvetica Neue Light" panose="02000503000000020004"/>
                <a:ea typeface="Helvetica Neue Light" panose="02000503000000020004"/>
                <a:cs typeface="Helvetica Neue Light" panose="02000503000000020004"/>
                <a:sym typeface="Helvetica Neue Light" panose="02000503000000020004"/>
              </a:rPr>
              <a:t>% covered by glue path</a:t>
            </a:r>
          </a:p>
        </p:txBody>
      </p:sp>
      <p:grpSp>
        <p:nvGrpSpPr>
          <p:cNvPr id="620" name="Glue coverage- Shift"/>
          <p:cNvGrpSpPr/>
          <p:nvPr/>
        </p:nvGrpSpPr>
        <p:grpSpPr>
          <a:xfrm>
            <a:off x="171450" y="1264284"/>
            <a:ext cx="4415156" cy="728984"/>
            <a:chOff x="0" y="-1"/>
            <a:chExt cx="4415154" cy="728983"/>
          </a:xfrm>
        </p:grpSpPr>
        <p:sp>
          <p:nvSpPr>
            <p:cNvPr id="618" name="矩形"/>
            <p:cNvSpPr/>
            <p:nvPr/>
          </p:nvSpPr>
          <p:spPr>
            <a:xfrm>
              <a:off x="0" y="-2"/>
              <a:ext cx="4415156" cy="728984"/>
            </a:xfrm>
            <a:prstGeom prst="rect">
              <a:avLst/>
            </a:prstGeom>
            <a:solidFill>
              <a:srgbClr val="00A1FF"/>
            </a:solidFill>
            <a:ln w="12700" cap="flat">
              <a:noFill/>
              <a:miter lim="400000"/>
            </a:ln>
            <a:effectLst/>
          </p:spPr>
          <p:txBody>
            <a:bodyPr wrap="square" lIns="50800" tIns="50800" rIns="50800" bIns="50800" numCol="1" anchor="ctr">
              <a:noAutofit/>
            </a:bodyPr>
            <a:lstStyle/>
            <a:p>
              <a:pPr algn="ctr" defTabSz="914400">
                <a:tabLst>
                  <a:tab pos="1663700" algn="l"/>
                </a:tabLst>
                <a:defRPr sz="2400">
                  <a:latin typeface="Helvetica Light"/>
                  <a:ea typeface="Helvetica Light"/>
                  <a:cs typeface="Helvetica Light"/>
                  <a:sym typeface="Helvetica Light"/>
                </a:defRPr>
              </a:pPr>
              <a:endParaRPr sz="2000"/>
            </a:p>
          </p:txBody>
        </p:sp>
        <p:sp>
          <p:nvSpPr>
            <p:cNvPr id="619" name="No Glue"/>
            <p:cNvSpPr txBox="1"/>
            <p:nvPr/>
          </p:nvSpPr>
          <p:spPr>
            <a:xfrm>
              <a:off x="0" y="129540"/>
              <a:ext cx="4415156" cy="469901"/>
            </a:xfrm>
            <a:prstGeom prst="rect">
              <a:avLst/>
            </a:prstGeom>
            <a:noFill/>
            <a:ln w="12700" cap="flat">
              <a:noFill/>
              <a:miter lim="400000"/>
            </a:ln>
            <a:effectLst/>
          </p:spPr>
          <p:txBody>
            <a:bodyPr wrap="square" lIns="50800" tIns="50800" rIns="50800" bIns="50800" numCol="1" anchor="ctr">
              <a:spAutoFit/>
            </a:bodyPr>
            <a:lstStyle>
              <a:lvl1pPr algn="ctr" defTabSz="914400">
                <a:tabLst>
                  <a:tab pos="1663700" algn="l"/>
                </a:tabLst>
                <a:defRPr sz="2400">
                  <a:latin typeface="Helvetica Light"/>
                  <a:ea typeface="Helvetica Light"/>
                  <a:cs typeface="Helvetica Light"/>
                  <a:sym typeface="Helvetica Light"/>
                </a:defRPr>
              </a:lvl1pPr>
            </a:lstStyle>
            <a:p>
              <a:r>
                <a:t>No Glue </a:t>
              </a:r>
            </a:p>
          </p:txBody>
        </p:sp>
      </p:grpSp>
      <p:sp>
        <p:nvSpPr>
          <p:cNvPr id="621" name="The product datum must be 100% with in the edges of glue path"/>
          <p:cNvSpPr txBox="1"/>
          <p:nvPr/>
        </p:nvSpPr>
        <p:spPr>
          <a:xfrm>
            <a:off x="271778" y="2121852"/>
            <a:ext cx="6017264" cy="520701"/>
          </a:xfrm>
          <a:prstGeom prst="rect">
            <a:avLst/>
          </a:prstGeom>
          <a:ln w="12700">
            <a:miter lim="400000"/>
          </a:ln>
        </p:spPr>
        <p:txBody>
          <a:bodyPr lIns="50800" tIns="50800" rIns="50800" bIns="50800" anchor="ctr">
            <a:spAutoFit/>
          </a:bodyPr>
          <a:lstStyle>
            <a:lvl1pPr defTabSz="457200">
              <a:lnSpc>
                <a:spcPct val="150000"/>
              </a:lnSpc>
              <a:defRPr sz="2400">
                <a:latin typeface="Helvetica Light"/>
                <a:ea typeface="Helvetica Light"/>
                <a:cs typeface="Helvetica Light"/>
                <a:sym typeface="Helvetica Light"/>
              </a:defRPr>
            </a:lvl1pPr>
          </a:lstStyle>
          <a:p>
            <a:r>
              <a:t>The areas of the glue ＞0mm²</a:t>
            </a:r>
          </a:p>
        </p:txBody>
      </p:sp>
      <p:graphicFrame>
        <p:nvGraphicFramePr>
          <p:cNvPr id="622" name="表格 1-1-1-1-1"/>
          <p:cNvGraphicFramePr/>
          <p:nvPr>
            <p:custDataLst>
              <p:tags r:id="rId1"/>
            </p:custDataLst>
          </p:nvPr>
        </p:nvGraphicFramePr>
        <p:xfrm>
          <a:off x="271779" y="9792970"/>
          <a:ext cx="14164309" cy="2574925"/>
        </p:xfrm>
        <a:graphic>
          <a:graphicData uri="http://schemas.openxmlformats.org/drawingml/2006/table">
            <a:tbl>
              <a:tblPr firstRow="1">
                <a:tableStyleId>{4C3C2611-4C71-4FC5-86AE-919BDF0F9419}</a:tableStyleId>
              </a:tblPr>
              <a:tblGrid>
                <a:gridCol w="1951990">
                  <a:extLst>
                    <a:ext uri="{9D8B030D-6E8A-4147-A177-3AD203B41FA5}">
                      <a16:colId xmlns:a16="http://schemas.microsoft.com/office/drawing/2014/main" val="20000"/>
                    </a:ext>
                  </a:extLst>
                </a:gridCol>
                <a:gridCol w="3512184">
                  <a:extLst>
                    <a:ext uri="{9D8B030D-6E8A-4147-A177-3AD203B41FA5}">
                      <a16:colId xmlns:a16="http://schemas.microsoft.com/office/drawing/2014/main" val="20001"/>
                    </a:ext>
                  </a:extLst>
                </a:gridCol>
                <a:gridCol w="3514725">
                  <a:extLst>
                    <a:ext uri="{9D8B030D-6E8A-4147-A177-3AD203B41FA5}">
                      <a16:colId xmlns:a16="http://schemas.microsoft.com/office/drawing/2014/main" val="20002"/>
                    </a:ext>
                  </a:extLst>
                </a:gridCol>
                <a:gridCol w="2593340">
                  <a:extLst>
                    <a:ext uri="{9D8B030D-6E8A-4147-A177-3AD203B41FA5}">
                      <a16:colId xmlns:a16="http://schemas.microsoft.com/office/drawing/2014/main" val="20003"/>
                    </a:ext>
                  </a:extLst>
                </a:gridCol>
                <a:gridCol w="2592070">
                  <a:extLst>
                    <a:ext uri="{9D8B030D-6E8A-4147-A177-3AD203B41FA5}">
                      <a16:colId xmlns:a16="http://schemas.microsoft.com/office/drawing/2014/main" val="20004"/>
                    </a:ext>
                  </a:extLst>
                </a:gridCol>
              </a:tblGrid>
              <a:tr h="563245">
                <a:tc>
                  <a:txBody>
                    <a:bodyPr/>
                    <a:lstStyle/>
                    <a:p>
                      <a:pPr defTabSz="914400">
                        <a:tabLst>
                          <a:tab pos="1663700" algn="l"/>
                        </a:tabLst>
                        <a:defRPr sz="1800" b="0"/>
                      </a:pPr>
                      <a:r>
                        <a:rPr sz="2000">
                          <a:latin typeface="Helvetica Neue Light" panose="02000503000000020004"/>
                          <a:ea typeface="Helvetica Neue Light" panose="02000503000000020004"/>
                          <a:cs typeface="Helvetica Neue Light" panose="02000503000000020004"/>
                        </a:rPr>
                        <a:t>Region</a:t>
                      </a:r>
                    </a:p>
                  </a:txBody>
                  <a:tcPr marL="50800" marR="50800" marT="50800" marB="50800" anchor="ctr" horzOverflow="overflow">
                    <a:lnL w="12700" cap="flat">
                      <a:solidFill>
                        <a:schemeClr val="tx1"/>
                      </a:solidFill>
                      <a:prstDash val="solid"/>
                      <a:miter lim="400000"/>
                    </a:lnL>
                    <a:lnR w="12700" cap="flat">
                      <a:solidFill>
                        <a:schemeClr val="tx1"/>
                      </a:solidFill>
                      <a:prstDash val="solid"/>
                      <a:miter lim="400000"/>
                    </a:lnR>
                    <a:lnT w="12700" cap="flat">
                      <a:solidFill>
                        <a:schemeClr val="tx1"/>
                      </a:solidFill>
                      <a:prstDash val="solid"/>
                      <a:miter lim="400000"/>
                    </a:lnT>
                    <a:lnB w="12700">
                      <a:solidFill>
                        <a:schemeClr val="tx1"/>
                      </a:solidFill>
                      <a:prstDash val="solid"/>
                      <a:miter lim="400000"/>
                    </a:lnB>
                    <a:solidFill>
                      <a:srgbClr val="D5D5D5"/>
                    </a:solidFill>
                  </a:tcPr>
                </a:tc>
                <a:tc>
                  <a:txBody>
                    <a:bodyPr/>
                    <a:lstStyle/>
                    <a:p>
                      <a:pPr defTabSz="914400">
                        <a:tabLst>
                          <a:tab pos="1663700" algn="l"/>
                        </a:tabLst>
                        <a:defRPr sz="1800" b="0"/>
                      </a:pPr>
                      <a:r>
                        <a:rPr sz="2000">
                          <a:latin typeface="Helvetica Light"/>
                          <a:ea typeface="Helvetica Light"/>
                          <a:cs typeface="Helvetica Light"/>
                          <a:sym typeface="Helvetica Light"/>
                        </a:rPr>
                        <a:t>No Glue </a:t>
                      </a:r>
                    </a:p>
                  </a:txBody>
                  <a:tcPr marL="50800" marR="50800" marT="50800" marB="50800" anchor="ctr" horzOverflow="overflow">
                    <a:lnL w="12700" cap="flat">
                      <a:solidFill>
                        <a:schemeClr val="tx1"/>
                      </a:solidFill>
                      <a:prstDash val="solid"/>
                      <a:miter lim="400000"/>
                    </a:lnL>
                    <a:lnR w="12700" cap="flat">
                      <a:solidFill>
                        <a:schemeClr val="tx1"/>
                      </a:solidFill>
                      <a:prstDash val="solid"/>
                      <a:miter lim="400000"/>
                    </a:lnR>
                    <a:lnT w="12700" cap="flat">
                      <a:solidFill>
                        <a:schemeClr val="tx1"/>
                      </a:solidFill>
                      <a:prstDash val="solid"/>
                      <a:miter lim="400000"/>
                    </a:lnT>
                    <a:lnB w="12700">
                      <a:solidFill>
                        <a:schemeClr val="tx1"/>
                      </a:solidFill>
                      <a:prstDash val="solid"/>
                      <a:miter lim="400000"/>
                    </a:lnB>
                    <a:solidFill>
                      <a:srgbClr val="D5D5D5"/>
                    </a:solidFill>
                  </a:tcPr>
                </a:tc>
                <a:tc>
                  <a:txBody>
                    <a:bodyPr/>
                    <a:lstStyle/>
                    <a:p>
                      <a:pPr defTabSz="914400">
                        <a:tabLst>
                          <a:tab pos="1663700" algn="l"/>
                        </a:tabLst>
                        <a:defRPr sz="1800" b="0"/>
                      </a:pPr>
                      <a:r>
                        <a:rPr sz="2000">
                          <a:latin typeface="Helvetica Light"/>
                          <a:ea typeface="Helvetica Light"/>
                          <a:cs typeface="Helvetica Light"/>
                          <a:sym typeface="Helvetica Light"/>
                        </a:rPr>
                        <a:t>Glue Coverage-Shift</a:t>
                      </a:r>
                    </a:p>
                  </a:txBody>
                  <a:tcPr marL="50800" marR="50800" marT="50800" marB="50800" anchor="ctr" horzOverflow="overflow">
                    <a:lnL w="12700" cap="flat">
                      <a:solidFill>
                        <a:schemeClr val="tx1"/>
                      </a:solidFill>
                      <a:prstDash val="solid"/>
                      <a:miter lim="400000"/>
                    </a:lnL>
                    <a:lnR w="12700" cap="flat">
                      <a:solidFill>
                        <a:schemeClr val="tx1"/>
                      </a:solidFill>
                      <a:prstDash val="solid"/>
                      <a:miter lim="400000"/>
                    </a:lnR>
                    <a:lnT w="12700" cap="flat">
                      <a:solidFill>
                        <a:schemeClr val="tx1"/>
                      </a:solidFill>
                      <a:prstDash val="solid"/>
                      <a:miter lim="400000"/>
                    </a:lnT>
                    <a:lnB w="12700">
                      <a:solidFill>
                        <a:schemeClr val="tx1"/>
                      </a:solidFill>
                      <a:prstDash val="solid"/>
                      <a:miter lim="400000"/>
                    </a:lnB>
                    <a:solidFill>
                      <a:srgbClr val="D5D5D5"/>
                    </a:solidFill>
                  </a:tcPr>
                </a:tc>
                <a:tc>
                  <a:txBody>
                    <a:bodyPr/>
                    <a:lstStyle/>
                    <a:p>
                      <a:pPr defTabSz="914400">
                        <a:tabLst>
                          <a:tab pos="1663700" algn="l"/>
                        </a:tabLst>
                        <a:defRPr sz="1800" b="0"/>
                      </a:pPr>
                      <a:r>
                        <a:rPr sz="2000">
                          <a:latin typeface="Helvetica Light"/>
                          <a:ea typeface="Helvetica Light"/>
                          <a:cs typeface="Helvetica Light"/>
                          <a:sym typeface="Helvetica Light"/>
                        </a:rPr>
                        <a:t>Glue Missing-Area</a:t>
                      </a:r>
                    </a:p>
                  </a:txBody>
                  <a:tcPr marL="50800" marR="50800" marT="50800" marB="50800" anchor="ctr" horzOverflow="overflow">
                    <a:lnL w="12700" cap="flat">
                      <a:solidFill>
                        <a:schemeClr val="tx1"/>
                      </a:solidFill>
                      <a:prstDash val="solid"/>
                      <a:miter lim="400000"/>
                    </a:lnL>
                    <a:lnR w="12700" cap="flat">
                      <a:solidFill>
                        <a:schemeClr val="tx1"/>
                      </a:solidFill>
                      <a:prstDash val="solid"/>
                      <a:miter lim="400000"/>
                    </a:lnR>
                    <a:lnT w="12700" cap="flat">
                      <a:solidFill>
                        <a:schemeClr val="tx1"/>
                      </a:solidFill>
                      <a:prstDash val="solid"/>
                      <a:miter lim="400000"/>
                    </a:lnT>
                    <a:lnB w="12700">
                      <a:solidFill>
                        <a:schemeClr val="tx1"/>
                      </a:solidFill>
                      <a:prstDash val="solid"/>
                      <a:miter lim="400000"/>
                    </a:lnB>
                    <a:solidFill>
                      <a:srgbClr val="D5D5D5"/>
                    </a:solidFill>
                  </a:tcPr>
                </a:tc>
                <a:tc>
                  <a:txBody>
                    <a:bodyPr/>
                    <a:lstStyle/>
                    <a:p>
                      <a:pPr defTabSz="914400">
                        <a:tabLst>
                          <a:tab pos="1663700" algn="l"/>
                        </a:tabLst>
                        <a:defRPr sz="2000" b="0">
                          <a:latin typeface="Helvetica Light"/>
                          <a:ea typeface="Helvetica Light"/>
                          <a:cs typeface="Helvetica Light"/>
                          <a:sym typeface="Helvetica Light"/>
                        </a:defRPr>
                      </a:pPr>
                      <a:r>
                        <a:t>Glue </a:t>
                      </a:r>
                      <a:r>
                        <a:rPr lang="en-US"/>
                        <a:t>Broken</a:t>
                      </a:r>
                    </a:p>
                  </a:txBody>
                  <a:tcPr marL="50800" marR="50800" marT="50800" marB="50800" anchor="ctr" horzOverflow="overflow">
                    <a:lnL w="12700" cap="flat">
                      <a:solidFill>
                        <a:schemeClr val="tx1"/>
                      </a:solidFill>
                      <a:prstDash val="solid"/>
                      <a:miter lim="400000"/>
                    </a:lnL>
                    <a:lnR w="12700" cap="flat">
                      <a:solidFill>
                        <a:schemeClr val="tx1"/>
                      </a:solidFill>
                      <a:prstDash val="solid"/>
                      <a:miter lim="400000"/>
                    </a:lnR>
                    <a:lnT w="12700" cap="flat">
                      <a:solidFill>
                        <a:schemeClr val="tx1"/>
                      </a:solidFill>
                      <a:prstDash val="solid"/>
                      <a:miter lim="400000"/>
                    </a:lnT>
                    <a:lnB w="12700">
                      <a:solidFill>
                        <a:schemeClr val="tx1"/>
                      </a:solidFill>
                      <a:prstDash val="solid"/>
                      <a:miter lim="400000"/>
                    </a:lnB>
                    <a:solidFill>
                      <a:srgbClr val="D5D5D5"/>
                    </a:solidFill>
                  </a:tcPr>
                </a:tc>
                <a:extLst>
                  <a:ext uri="{0D108BD9-81ED-4DB2-BD59-A6C34878D82A}">
                    <a16:rowId xmlns:a16="http://schemas.microsoft.com/office/drawing/2014/main" val="10000"/>
                  </a:ext>
                </a:extLst>
              </a:tr>
              <a:tr h="502920">
                <a:tc>
                  <a:txBody>
                    <a:bodyPr/>
                    <a:lstStyle/>
                    <a:p>
                      <a:pPr defTabSz="457200">
                        <a:defRPr sz="1800"/>
                      </a:pPr>
                      <a:r>
                        <a:rPr sz="2000" b="1">
                          <a:sym typeface="Helvetica"/>
                        </a:rPr>
                        <a:t>R1</a:t>
                      </a:r>
                    </a:p>
                  </a:txBody>
                  <a:tcPr marL="67310" marR="67310" marT="67310" marB="67310" anchor="ctr" horzOverflow="overflow">
                    <a:lnL w="12700" cap="flat">
                      <a:solidFill>
                        <a:schemeClr val="tx1"/>
                      </a:solidFill>
                      <a:prstDash val="solid"/>
                      <a:miter lim="400000"/>
                    </a:lnL>
                    <a:lnR w="12700" cap="flat">
                      <a:solidFill>
                        <a:schemeClr val="tx1"/>
                      </a:solidFill>
                      <a:prstDash val="solid"/>
                      <a:miter lim="400000"/>
                    </a:lnR>
                    <a:lnT w="12700">
                      <a:solidFill>
                        <a:schemeClr val="tx1"/>
                      </a:solidFill>
                      <a:prstDash val="solid"/>
                      <a:miter lim="400000"/>
                    </a:lnT>
                    <a:lnB w="12700" cap="flat">
                      <a:solidFill>
                        <a:schemeClr val="tx1"/>
                      </a:solidFill>
                      <a:prstDash val="solid"/>
                      <a:miter lim="400000"/>
                    </a:lnB>
                  </a:tcPr>
                </a:tc>
                <a:tc>
                  <a:txBody>
                    <a:bodyPr/>
                    <a:lstStyle/>
                    <a:p>
                      <a:pPr defTabSz="914400">
                        <a:defRPr sz="1800"/>
                      </a:pPr>
                      <a:r>
                        <a:rPr sz="2000">
                          <a:latin typeface="Helvetica Neue Light" panose="02000503000000020004"/>
                          <a:ea typeface="Helvetica Neue Light" panose="02000503000000020004"/>
                          <a:cs typeface="Helvetica Neue Light" panose="02000503000000020004"/>
                        </a:rPr>
                        <a:t>Glue area＞0mm²</a:t>
                      </a:r>
                    </a:p>
                  </a:txBody>
                  <a:tcPr marL="0" marR="0" marT="0" marB="0" anchor="ctr" horzOverflow="overflow">
                    <a:lnL w="12700" cap="flat">
                      <a:solidFill>
                        <a:schemeClr val="tx1"/>
                      </a:solidFill>
                      <a:prstDash val="solid"/>
                      <a:miter lim="400000"/>
                    </a:lnL>
                    <a:lnR w="12700" cap="flat">
                      <a:solidFill>
                        <a:schemeClr val="tx1"/>
                      </a:solidFill>
                      <a:prstDash val="solid"/>
                      <a:miter lim="400000"/>
                    </a:lnR>
                    <a:lnT w="12700">
                      <a:solidFill>
                        <a:schemeClr val="tx1"/>
                      </a:solidFill>
                      <a:prstDash val="solid"/>
                      <a:miter lim="400000"/>
                    </a:lnT>
                    <a:lnB w="12700" cap="flat">
                      <a:solidFill>
                        <a:schemeClr val="tx1"/>
                      </a:solidFill>
                      <a:prstDash val="solid"/>
                      <a:miter lim="400000"/>
                    </a:lnB>
                  </a:tcPr>
                </a:tc>
                <a:tc>
                  <a:txBody>
                    <a:bodyPr/>
                    <a:lstStyle/>
                    <a:p>
                      <a:pPr defTabSz="914400">
                        <a:defRPr sz="1800"/>
                      </a:pPr>
                      <a:r>
                        <a:rPr sz="2000">
                          <a:sym typeface="+mn-ea"/>
                        </a:rPr>
                        <a:t>≥</a:t>
                      </a:r>
                      <a:r>
                        <a:rPr lang="en-US" sz="2000">
                          <a:latin typeface="Helvetica Neue Light" panose="02000503000000020004"/>
                          <a:ea typeface="Helvetica Neue Light" panose="02000503000000020004"/>
                          <a:cs typeface="Helvetica Neue Light" panose="02000503000000020004"/>
                          <a:sym typeface="+mn-ea"/>
                        </a:rPr>
                        <a:t>100</a:t>
                      </a:r>
                      <a:r>
                        <a:rPr sz="2000">
                          <a:latin typeface="Helvetica Neue Light" panose="02000503000000020004"/>
                          <a:ea typeface="Helvetica Neue Light" panose="02000503000000020004"/>
                          <a:cs typeface="Helvetica Neue Light" panose="02000503000000020004"/>
                          <a:sym typeface="+mn-ea"/>
                        </a:rPr>
                        <a:t>%</a:t>
                      </a:r>
                      <a:endParaRPr sz="2000">
                        <a:latin typeface="Helvetica Neue Light" panose="02000503000000020004"/>
                        <a:ea typeface="Helvetica Neue Light" panose="02000503000000020004"/>
                        <a:cs typeface="Helvetica Neue Light" panose="02000503000000020004"/>
                      </a:endParaRPr>
                    </a:p>
                  </a:txBody>
                  <a:tcPr marL="0" marR="0" marT="0" marB="0" anchor="ctr" horzOverflow="overflow">
                    <a:lnL w="12700" cap="flat">
                      <a:solidFill>
                        <a:schemeClr val="tx1"/>
                      </a:solidFill>
                      <a:prstDash val="solid"/>
                      <a:miter lim="400000"/>
                    </a:lnL>
                    <a:lnR w="12700" cap="flat">
                      <a:solidFill>
                        <a:schemeClr val="tx1"/>
                      </a:solidFill>
                      <a:prstDash val="solid"/>
                      <a:miter lim="400000"/>
                    </a:lnR>
                    <a:lnT w="12700">
                      <a:solidFill>
                        <a:schemeClr val="tx1"/>
                      </a:solidFill>
                      <a:prstDash val="solid"/>
                      <a:miter lim="400000"/>
                    </a:lnT>
                    <a:lnB w="12700" cap="flat">
                      <a:solidFill>
                        <a:schemeClr val="tx1"/>
                      </a:solidFill>
                      <a:prstDash val="solid"/>
                      <a:miter lim="400000"/>
                    </a:lnB>
                  </a:tcPr>
                </a:tc>
                <a:tc>
                  <a:txBody>
                    <a:bodyPr/>
                    <a:lstStyle/>
                    <a:p>
                      <a:pPr algn="ctr" defTabSz="914400">
                        <a:defRPr sz="2000">
                          <a:latin typeface="Helvetica Neue Light" panose="02000503000000020004"/>
                          <a:ea typeface="Helvetica Neue Light" panose="02000503000000020004"/>
                          <a:cs typeface="Helvetica Neue Light" panose="02000503000000020004"/>
                        </a:defRPr>
                      </a:pPr>
                      <a:r>
                        <a:rPr sz="2000">
                          <a:sym typeface="+mn-ea"/>
                        </a:rPr>
                        <a:t>Glue area＞</a:t>
                      </a:r>
                      <a:r>
                        <a:rPr lang="en-US" sz="2000">
                          <a:sym typeface="+mn-ea"/>
                        </a:rPr>
                        <a:t>3.81</a:t>
                      </a:r>
                      <a:r>
                        <a:rPr sz="2000">
                          <a:sym typeface="+mn-ea"/>
                        </a:rPr>
                        <a:t>mm²</a:t>
                      </a:r>
                      <a:endParaRPr baseline="30000"/>
                    </a:p>
                  </a:txBody>
                  <a:tcPr marL="0" marR="0" marT="0" marB="0" anchor="ctr" horzOverflow="overflow">
                    <a:lnL w="12700" cap="flat">
                      <a:solidFill>
                        <a:schemeClr val="tx1"/>
                      </a:solidFill>
                      <a:prstDash val="solid"/>
                      <a:miter lim="400000"/>
                    </a:lnL>
                    <a:lnR w="12700" cap="flat">
                      <a:solidFill>
                        <a:schemeClr val="tx1"/>
                      </a:solidFill>
                      <a:prstDash val="solid"/>
                      <a:miter lim="400000"/>
                    </a:lnR>
                    <a:lnT w="12700">
                      <a:solidFill>
                        <a:schemeClr val="tx1"/>
                      </a:solidFill>
                      <a:prstDash val="solid"/>
                      <a:miter lim="400000"/>
                    </a:lnT>
                    <a:lnB w="12700" cap="flat">
                      <a:solidFill>
                        <a:schemeClr val="tx1"/>
                      </a:solidFill>
                      <a:prstDash val="solid"/>
                      <a:miter lim="400000"/>
                    </a:lnB>
                  </a:tcPr>
                </a:tc>
                <a:tc>
                  <a:txBody>
                    <a:bodyPr/>
                    <a:lstStyle/>
                    <a:p>
                      <a:pPr defTabSz="914400">
                        <a:defRPr sz="2000">
                          <a:latin typeface="Helvetica Neue Light" panose="02000503000000020004"/>
                          <a:ea typeface="Helvetica Neue Light" panose="02000503000000020004"/>
                          <a:cs typeface="Helvetica Neue Light" panose="02000503000000020004"/>
                        </a:defRPr>
                      </a:pPr>
                      <a:r>
                        <a:t>≤0.1mm</a:t>
                      </a:r>
                      <a:endParaRPr baseline="30000"/>
                    </a:p>
                  </a:txBody>
                  <a:tcPr marL="0" marR="0" marT="0" marB="0" anchor="ctr" horzOverflow="overflow">
                    <a:lnL w="12700" cap="flat">
                      <a:solidFill>
                        <a:schemeClr val="tx1"/>
                      </a:solidFill>
                      <a:prstDash val="solid"/>
                      <a:miter lim="400000"/>
                    </a:lnL>
                    <a:lnR w="12700" cap="flat">
                      <a:solidFill>
                        <a:schemeClr val="tx1"/>
                      </a:solidFill>
                      <a:prstDash val="solid"/>
                      <a:miter lim="400000"/>
                    </a:lnR>
                    <a:lnT w="12700">
                      <a:solidFill>
                        <a:schemeClr val="tx1"/>
                      </a:solidFill>
                      <a:prstDash val="solid"/>
                      <a:miter lim="400000"/>
                    </a:lnT>
                    <a:lnB w="12700" cap="flat">
                      <a:solidFill>
                        <a:schemeClr val="tx1"/>
                      </a:solidFill>
                      <a:prstDash val="solid"/>
                      <a:miter lim="400000"/>
                    </a:lnB>
                  </a:tcPr>
                </a:tc>
                <a:extLst>
                  <a:ext uri="{0D108BD9-81ED-4DB2-BD59-A6C34878D82A}">
                    <a16:rowId xmlns:a16="http://schemas.microsoft.com/office/drawing/2014/main" val="10001"/>
                  </a:ext>
                </a:extLst>
              </a:tr>
              <a:tr h="502920">
                <a:tc>
                  <a:txBody>
                    <a:bodyPr/>
                    <a:lstStyle/>
                    <a:p>
                      <a:pPr defTabSz="457200">
                        <a:defRPr sz="1800"/>
                      </a:pPr>
                      <a:r>
                        <a:rPr sz="2000" b="1">
                          <a:sym typeface="Helvetica"/>
                        </a:rPr>
                        <a:t>R</a:t>
                      </a:r>
                      <a:r>
                        <a:rPr lang="en-US" sz="2000" b="1">
                          <a:sym typeface="Helvetica"/>
                        </a:rPr>
                        <a:t>2</a:t>
                      </a:r>
                    </a:p>
                  </a:txBody>
                  <a:tcPr marL="67310" marR="67310" marT="67310" marB="67310" anchor="ctr" horzOverflow="overflow">
                    <a:lnL w="12700" cap="flat">
                      <a:solidFill>
                        <a:schemeClr val="tx1"/>
                      </a:solidFill>
                      <a:prstDash val="solid"/>
                      <a:miter lim="400000"/>
                    </a:lnL>
                    <a:lnR w="12700" cap="flat">
                      <a:solidFill>
                        <a:schemeClr val="tx1"/>
                      </a:solidFill>
                      <a:prstDash val="solid"/>
                      <a:miter lim="400000"/>
                    </a:lnR>
                    <a:lnT w="12700">
                      <a:solidFill>
                        <a:schemeClr val="tx1"/>
                      </a:solidFill>
                      <a:prstDash val="solid"/>
                      <a:miter lim="400000"/>
                    </a:lnT>
                    <a:lnB w="12700" cap="flat">
                      <a:solidFill>
                        <a:schemeClr val="tx1"/>
                      </a:solidFill>
                      <a:prstDash val="solid"/>
                      <a:miter lim="400000"/>
                    </a:lnB>
                  </a:tcPr>
                </a:tc>
                <a:tc>
                  <a:txBody>
                    <a:bodyPr/>
                    <a:lstStyle/>
                    <a:p>
                      <a:pPr defTabSz="914400">
                        <a:defRPr sz="1800"/>
                      </a:pPr>
                      <a:r>
                        <a:rPr sz="2000">
                          <a:latin typeface="Helvetica Neue Light" panose="02000503000000020004"/>
                          <a:ea typeface="Helvetica Neue Light" panose="02000503000000020004"/>
                          <a:cs typeface="Helvetica Neue Light" panose="02000503000000020004"/>
                        </a:rPr>
                        <a:t>Glue area＞0mm²</a:t>
                      </a:r>
                    </a:p>
                  </a:txBody>
                  <a:tcPr marL="0" marR="0" marT="0" marB="0" anchor="ctr" horzOverflow="overflow">
                    <a:lnL w="12700" cap="flat">
                      <a:solidFill>
                        <a:schemeClr val="tx1"/>
                      </a:solidFill>
                      <a:prstDash val="solid"/>
                      <a:miter lim="400000"/>
                    </a:lnL>
                    <a:lnR w="12700" cap="flat">
                      <a:solidFill>
                        <a:schemeClr val="tx1"/>
                      </a:solidFill>
                      <a:prstDash val="solid"/>
                      <a:miter lim="400000"/>
                    </a:lnR>
                    <a:lnT w="12700">
                      <a:solidFill>
                        <a:schemeClr val="tx1"/>
                      </a:solidFill>
                      <a:prstDash val="solid"/>
                      <a:miter lim="400000"/>
                    </a:lnT>
                    <a:lnB w="12700" cap="flat">
                      <a:solidFill>
                        <a:schemeClr val="tx1"/>
                      </a:solidFill>
                      <a:prstDash val="solid"/>
                      <a:miter lim="400000"/>
                    </a:lnB>
                  </a:tcPr>
                </a:tc>
                <a:tc>
                  <a:txBody>
                    <a:bodyPr/>
                    <a:lstStyle/>
                    <a:p>
                      <a:pPr defTabSz="914400">
                        <a:defRPr sz="1800"/>
                      </a:pPr>
                      <a:r>
                        <a:rPr sz="2000">
                          <a:sym typeface="+mn-ea"/>
                        </a:rPr>
                        <a:t>≥</a:t>
                      </a:r>
                      <a:r>
                        <a:rPr lang="en-US" sz="2000">
                          <a:latin typeface="Helvetica Neue Light" panose="02000503000000020004"/>
                          <a:ea typeface="Helvetica Neue Light" panose="02000503000000020004"/>
                          <a:cs typeface="Helvetica Neue Light" panose="02000503000000020004"/>
                          <a:sym typeface="+mn-ea"/>
                        </a:rPr>
                        <a:t>100</a:t>
                      </a:r>
                      <a:r>
                        <a:rPr sz="2000">
                          <a:latin typeface="Helvetica Neue Light" panose="02000503000000020004"/>
                          <a:ea typeface="Helvetica Neue Light" panose="02000503000000020004"/>
                          <a:cs typeface="Helvetica Neue Light" panose="02000503000000020004"/>
                          <a:sym typeface="+mn-ea"/>
                        </a:rPr>
                        <a:t>%</a:t>
                      </a:r>
                      <a:endParaRPr sz="2000">
                        <a:latin typeface="Helvetica Neue Light" panose="02000503000000020004"/>
                        <a:ea typeface="Helvetica Neue Light" panose="02000503000000020004"/>
                        <a:cs typeface="Helvetica Neue Light" panose="02000503000000020004"/>
                      </a:endParaRPr>
                    </a:p>
                  </a:txBody>
                  <a:tcPr marL="0" marR="0" marT="0" marB="0" anchor="ctr" horzOverflow="overflow">
                    <a:lnL w="12700" cap="flat">
                      <a:solidFill>
                        <a:schemeClr val="tx1"/>
                      </a:solidFill>
                      <a:prstDash val="solid"/>
                      <a:miter lim="400000"/>
                    </a:lnL>
                    <a:lnR w="12700" cap="flat">
                      <a:solidFill>
                        <a:schemeClr val="tx1"/>
                      </a:solidFill>
                      <a:prstDash val="solid"/>
                      <a:miter lim="400000"/>
                    </a:lnR>
                    <a:lnT w="12700">
                      <a:solidFill>
                        <a:schemeClr val="tx1"/>
                      </a:solidFill>
                      <a:prstDash val="solid"/>
                      <a:miter lim="400000"/>
                    </a:lnT>
                    <a:lnB w="12700" cap="flat">
                      <a:solidFill>
                        <a:schemeClr val="tx1"/>
                      </a:solidFill>
                      <a:prstDash val="solid"/>
                      <a:miter lim="400000"/>
                    </a:lnB>
                  </a:tcPr>
                </a:tc>
                <a:tc>
                  <a:txBody>
                    <a:bodyPr/>
                    <a:lstStyle/>
                    <a:p>
                      <a:pPr algn="ctr" defTabSz="914400">
                        <a:defRPr sz="2000">
                          <a:latin typeface="Helvetica Neue Light" panose="02000503000000020004"/>
                          <a:ea typeface="Helvetica Neue Light" panose="02000503000000020004"/>
                          <a:cs typeface="Helvetica Neue Light" panose="02000503000000020004"/>
                        </a:defRPr>
                      </a:pPr>
                      <a:r>
                        <a:rPr sz="2000">
                          <a:sym typeface="+mn-ea"/>
                        </a:rPr>
                        <a:t>Glue area＞</a:t>
                      </a:r>
                      <a:r>
                        <a:rPr lang="en-US" sz="2000">
                          <a:sym typeface="+mn-ea"/>
                        </a:rPr>
                        <a:t>3.07</a:t>
                      </a:r>
                      <a:r>
                        <a:rPr sz="2000">
                          <a:sym typeface="+mn-ea"/>
                        </a:rPr>
                        <a:t>mm²</a:t>
                      </a:r>
                      <a:endParaRPr baseline="30000"/>
                    </a:p>
                  </a:txBody>
                  <a:tcPr marL="0" marR="0" marT="0" marB="0" anchor="ctr" horzOverflow="overflow">
                    <a:lnL w="12700" cap="flat">
                      <a:solidFill>
                        <a:schemeClr val="tx1"/>
                      </a:solidFill>
                      <a:prstDash val="solid"/>
                      <a:miter lim="400000"/>
                    </a:lnL>
                    <a:lnR w="12700" cap="flat">
                      <a:solidFill>
                        <a:schemeClr val="tx1"/>
                      </a:solidFill>
                      <a:prstDash val="solid"/>
                      <a:miter lim="400000"/>
                    </a:lnR>
                    <a:lnT w="12700">
                      <a:solidFill>
                        <a:schemeClr val="tx1"/>
                      </a:solidFill>
                      <a:prstDash val="solid"/>
                      <a:miter lim="400000"/>
                    </a:lnT>
                    <a:lnB w="12700" cap="flat">
                      <a:solidFill>
                        <a:schemeClr val="tx1"/>
                      </a:solidFill>
                      <a:prstDash val="solid"/>
                      <a:miter lim="400000"/>
                    </a:lnB>
                  </a:tcPr>
                </a:tc>
                <a:tc>
                  <a:txBody>
                    <a:bodyPr/>
                    <a:lstStyle/>
                    <a:p>
                      <a:pPr defTabSz="914400">
                        <a:defRPr sz="2000">
                          <a:latin typeface="Helvetica Neue Light" panose="02000503000000020004"/>
                          <a:ea typeface="Helvetica Neue Light" panose="02000503000000020004"/>
                          <a:cs typeface="Helvetica Neue Light" panose="02000503000000020004"/>
                        </a:defRPr>
                      </a:pPr>
                      <a:r>
                        <a:t>≤0.1mm</a:t>
                      </a:r>
                      <a:endParaRPr baseline="30000"/>
                    </a:p>
                  </a:txBody>
                  <a:tcPr marL="0" marR="0" marT="0" marB="0" anchor="ctr" horzOverflow="overflow">
                    <a:lnL w="12700" cap="flat">
                      <a:solidFill>
                        <a:schemeClr val="tx1"/>
                      </a:solidFill>
                      <a:prstDash val="solid"/>
                      <a:miter lim="400000"/>
                    </a:lnL>
                    <a:lnR w="12700" cap="flat">
                      <a:solidFill>
                        <a:schemeClr val="tx1"/>
                      </a:solidFill>
                      <a:prstDash val="solid"/>
                      <a:miter lim="400000"/>
                    </a:lnR>
                    <a:lnT w="12700">
                      <a:solidFill>
                        <a:schemeClr val="tx1"/>
                      </a:solidFill>
                      <a:prstDash val="solid"/>
                      <a:miter lim="400000"/>
                    </a:lnT>
                    <a:lnB w="12700" cap="flat">
                      <a:solidFill>
                        <a:schemeClr val="tx1"/>
                      </a:solidFill>
                      <a:prstDash val="solid"/>
                      <a:miter lim="400000"/>
                    </a:lnB>
                  </a:tcPr>
                </a:tc>
                <a:extLst>
                  <a:ext uri="{0D108BD9-81ED-4DB2-BD59-A6C34878D82A}">
                    <a16:rowId xmlns:a16="http://schemas.microsoft.com/office/drawing/2014/main" val="10002"/>
                  </a:ext>
                </a:extLst>
              </a:tr>
              <a:tr h="502920">
                <a:tc>
                  <a:txBody>
                    <a:bodyPr/>
                    <a:lstStyle/>
                    <a:p>
                      <a:pPr defTabSz="457200">
                        <a:defRPr sz="1800"/>
                      </a:pPr>
                      <a:r>
                        <a:rPr sz="2000" b="1">
                          <a:sym typeface="Helvetica"/>
                        </a:rPr>
                        <a:t>R</a:t>
                      </a:r>
                      <a:r>
                        <a:rPr lang="en-US" sz="2000" b="1">
                          <a:sym typeface="Helvetica"/>
                        </a:rPr>
                        <a:t>3</a:t>
                      </a:r>
                    </a:p>
                  </a:txBody>
                  <a:tcPr marL="67310" marR="67310" marT="67310" marB="67310" anchor="ctr" horzOverflow="overflow">
                    <a:lnL w="12700" cap="flat">
                      <a:solidFill>
                        <a:schemeClr val="tx1"/>
                      </a:solidFill>
                      <a:prstDash val="solid"/>
                      <a:miter lim="400000"/>
                    </a:lnL>
                    <a:lnR w="12700" cap="flat">
                      <a:solidFill>
                        <a:schemeClr val="tx1"/>
                      </a:solidFill>
                      <a:prstDash val="solid"/>
                      <a:miter lim="400000"/>
                    </a:lnR>
                    <a:lnT w="12700">
                      <a:solidFill>
                        <a:schemeClr val="tx1"/>
                      </a:solidFill>
                      <a:prstDash val="solid"/>
                      <a:miter lim="400000"/>
                    </a:lnT>
                    <a:lnB w="12700" cap="flat">
                      <a:solidFill>
                        <a:schemeClr val="tx1"/>
                      </a:solidFill>
                      <a:prstDash val="solid"/>
                      <a:miter lim="400000"/>
                    </a:lnB>
                  </a:tcPr>
                </a:tc>
                <a:tc>
                  <a:txBody>
                    <a:bodyPr/>
                    <a:lstStyle/>
                    <a:p>
                      <a:pPr defTabSz="914400">
                        <a:defRPr sz="1800"/>
                      </a:pPr>
                      <a:r>
                        <a:rPr sz="2000">
                          <a:latin typeface="Helvetica Neue Light" panose="02000503000000020004"/>
                          <a:ea typeface="Helvetica Neue Light" panose="02000503000000020004"/>
                          <a:cs typeface="Helvetica Neue Light" panose="02000503000000020004"/>
                        </a:rPr>
                        <a:t>Glue area＞0mm²</a:t>
                      </a:r>
                    </a:p>
                  </a:txBody>
                  <a:tcPr marL="0" marR="0" marT="0" marB="0" anchor="ctr" horzOverflow="overflow">
                    <a:lnL w="12700" cap="flat">
                      <a:solidFill>
                        <a:schemeClr val="tx1"/>
                      </a:solidFill>
                      <a:prstDash val="solid"/>
                      <a:miter lim="400000"/>
                    </a:lnL>
                    <a:lnR w="12700" cap="flat">
                      <a:solidFill>
                        <a:schemeClr val="tx1"/>
                      </a:solidFill>
                      <a:prstDash val="solid"/>
                      <a:miter lim="400000"/>
                    </a:lnR>
                    <a:lnT w="12700">
                      <a:solidFill>
                        <a:schemeClr val="tx1"/>
                      </a:solidFill>
                      <a:prstDash val="solid"/>
                      <a:miter lim="400000"/>
                    </a:lnT>
                    <a:lnB w="12700" cap="flat">
                      <a:solidFill>
                        <a:schemeClr val="tx1"/>
                      </a:solidFill>
                      <a:prstDash val="solid"/>
                      <a:miter lim="400000"/>
                    </a:lnB>
                  </a:tcPr>
                </a:tc>
                <a:tc>
                  <a:txBody>
                    <a:bodyPr/>
                    <a:lstStyle/>
                    <a:p>
                      <a:pPr defTabSz="914400">
                        <a:defRPr sz="1800"/>
                      </a:pPr>
                      <a:r>
                        <a:rPr sz="2000">
                          <a:sym typeface="+mn-ea"/>
                        </a:rPr>
                        <a:t>≥</a:t>
                      </a:r>
                      <a:r>
                        <a:rPr lang="en-US" sz="2000">
                          <a:latin typeface="Helvetica Neue Light" panose="02000503000000020004"/>
                          <a:ea typeface="Helvetica Neue Light" panose="02000503000000020004"/>
                          <a:cs typeface="Helvetica Neue Light" panose="02000503000000020004"/>
                          <a:sym typeface="+mn-ea"/>
                        </a:rPr>
                        <a:t>100</a:t>
                      </a:r>
                      <a:r>
                        <a:rPr sz="2000">
                          <a:latin typeface="Helvetica Neue Light" panose="02000503000000020004"/>
                          <a:ea typeface="Helvetica Neue Light" panose="02000503000000020004"/>
                          <a:cs typeface="Helvetica Neue Light" panose="02000503000000020004"/>
                          <a:sym typeface="+mn-ea"/>
                        </a:rPr>
                        <a:t>%</a:t>
                      </a:r>
                      <a:endParaRPr sz="2000">
                        <a:latin typeface="Helvetica Neue Light" panose="02000503000000020004"/>
                        <a:ea typeface="Helvetica Neue Light" panose="02000503000000020004"/>
                        <a:cs typeface="Helvetica Neue Light" panose="02000503000000020004"/>
                      </a:endParaRPr>
                    </a:p>
                  </a:txBody>
                  <a:tcPr marL="0" marR="0" marT="0" marB="0" anchor="ctr" horzOverflow="overflow">
                    <a:lnL w="12700" cap="flat">
                      <a:solidFill>
                        <a:schemeClr val="tx1"/>
                      </a:solidFill>
                      <a:prstDash val="solid"/>
                      <a:miter lim="400000"/>
                    </a:lnL>
                    <a:lnR w="12700" cap="flat">
                      <a:solidFill>
                        <a:schemeClr val="tx1"/>
                      </a:solidFill>
                      <a:prstDash val="solid"/>
                      <a:miter lim="400000"/>
                    </a:lnR>
                    <a:lnT w="12700">
                      <a:solidFill>
                        <a:schemeClr val="tx1"/>
                      </a:solidFill>
                      <a:prstDash val="solid"/>
                      <a:miter lim="400000"/>
                    </a:lnT>
                    <a:lnB w="12700" cap="flat">
                      <a:solidFill>
                        <a:schemeClr val="tx1"/>
                      </a:solidFill>
                      <a:prstDash val="solid"/>
                      <a:miter lim="400000"/>
                    </a:lnB>
                  </a:tcPr>
                </a:tc>
                <a:tc>
                  <a:txBody>
                    <a:bodyPr/>
                    <a:lstStyle/>
                    <a:p>
                      <a:pPr algn="ctr" defTabSz="914400">
                        <a:defRPr sz="2000">
                          <a:latin typeface="Helvetica Neue Light" panose="02000503000000020004"/>
                          <a:ea typeface="Helvetica Neue Light" panose="02000503000000020004"/>
                          <a:cs typeface="Helvetica Neue Light" panose="02000503000000020004"/>
                        </a:defRPr>
                      </a:pPr>
                      <a:r>
                        <a:rPr sz="2000">
                          <a:sym typeface="+mn-ea"/>
                        </a:rPr>
                        <a:t>Glue area＞</a:t>
                      </a:r>
                      <a:r>
                        <a:rPr lang="en-US" sz="2000">
                          <a:sym typeface="+mn-ea"/>
                        </a:rPr>
                        <a:t>3.3</a:t>
                      </a:r>
                      <a:r>
                        <a:rPr sz="2000">
                          <a:sym typeface="+mn-ea"/>
                        </a:rPr>
                        <a:t>mm²</a:t>
                      </a:r>
                      <a:endParaRPr baseline="30000"/>
                    </a:p>
                  </a:txBody>
                  <a:tcPr marL="0" marR="0" marT="0" marB="0" anchor="ctr" horzOverflow="overflow">
                    <a:lnL w="12700" cap="flat">
                      <a:solidFill>
                        <a:schemeClr val="tx1"/>
                      </a:solidFill>
                      <a:prstDash val="solid"/>
                      <a:miter lim="400000"/>
                    </a:lnL>
                    <a:lnR w="12700" cap="flat">
                      <a:solidFill>
                        <a:schemeClr val="tx1"/>
                      </a:solidFill>
                      <a:prstDash val="solid"/>
                      <a:miter lim="400000"/>
                    </a:lnR>
                    <a:lnT w="12700">
                      <a:solidFill>
                        <a:schemeClr val="tx1"/>
                      </a:solidFill>
                      <a:prstDash val="solid"/>
                      <a:miter lim="400000"/>
                    </a:lnT>
                    <a:lnB w="12700" cap="flat">
                      <a:solidFill>
                        <a:schemeClr val="tx1"/>
                      </a:solidFill>
                      <a:prstDash val="solid"/>
                      <a:miter lim="400000"/>
                    </a:lnB>
                  </a:tcPr>
                </a:tc>
                <a:tc>
                  <a:txBody>
                    <a:bodyPr/>
                    <a:lstStyle/>
                    <a:p>
                      <a:pPr defTabSz="914400">
                        <a:defRPr sz="2000">
                          <a:latin typeface="Helvetica Neue Light" panose="02000503000000020004"/>
                          <a:ea typeface="Helvetica Neue Light" panose="02000503000000020004"/>
                          <a:cs typeface="Helvetica Neue Light" panose="02000503000000020004"/>
                        </a:defRPr>
                      </a:pPr>
                      <a:r>
                        <a:t>≤0.1mm</a:t>
                      </a:r>
                      <a:endParaRPr baseline="30000"/>
                    </a:p>
                  </a:txBody>
                  <a:tcPr marL="0" marR="0" marT="0" marB="0" anchor="ctr" horzOverflow="overflow">
                    <a:lnL w="12700" cap="flat">
                      <a:solidFill>
                        <a:schemeClr val="tx1"/>
                      </a:solidFill>
                      <a:prstDash val="solid"/>
                      <a:miter lim="400000"/>
                    </a:lnL>
                    <a:lnR w="12700" cap="flat">
                      <a:solidFill>
                        <a:schemeClr val="tx1"/>
                      </a:solidFill>
                      <a:prstDash val="solid"/>
                      <a:miter lim="400000"/>
                    </a:lnR>
                    <a:lnT w="12700">
                      <a:solidFill>
                        <a:schemeClr val="tx1"/>
                      </a:solidFill>
                      <a:prstDash val="solid"/>
                      <a:miter lim="400000"/>
                    </a:lnT>
                    <a:lnB w="12700" cap="flat">
                      <a:solidFill>
                        <a:schemeClr val="tx1"/>
                      </a:solidFill>
                      <a:prstDash val="solid"/>
                      <a:miter lim="400000"/>
                    </a:lnB>
                  </a:tcPr>
                </a:tc>
                <a:extLst>
                  <a:ext uri="{0D108BD9-81ED-4DB2-BD59-A6C34878D82A}">
                    <a16:rowId xmlns:a16="http://schemas.microsoft.com/office/drawing/2014/main" val="10003"/>
                  </a:ext>
                </a:extLst>
              </a:tr>
              <a:tr h="502920">
                <a:tc>
                  <a:txBody>
                    <a:bodyPr/>
                    <a:lstStyle/>
                    <a:p>
                      <a:pPr defTabSz="457200">
                        <a:defRPr sz="1800"/>
                      </a:pPr>
                      <a:r>
                        <a:rPr sz="2000" b="1">
                          <a:sym typeface="Helvetica"/>
                        </a:rPr>
                        <a:t>R</a:t>
                      </a:r>
                      <a:r>
                        <a:rPr lang="en-US" sz="2000" b="1">
                          <a:sym typeface="Helvetica"/>
                        </a:rPr>
                        <a:t>4</a:t>
                      </a:r>
                    </a:p>
                  </a:txBody>
                  <a:tcPr marL="67310" marR="67310" marT="67310" marB="67310" anchor="ctr" horzOverflow="overflow">
                    <a:lnL w="12700" cap="flat">
                      <a:solidFill>
                        <a:schemeClr val="tx1"/>
                      </a:solidFill>
                      <a:prstDash val="solid"/>
                      <a:miter lim="400000"/>
                    </a:lnL>
                    <a:lnR w="12700" cap="flat">
                      <a:solidFill>
                        <a:schemeClr val="tx1"/>
                      </a:solidFill>
                      <a:prstDash val="solid"/>
                      <a:miter lim="400000"/>
                    </a:lnR>
                    <a:lnT w="12700">
                      <a:solidFill>
                        <a:schemeClr val="tx1"/>
                      </a:solidFill>
                      <a:prstDash val="solid"/>
                      <a:miter lim="400000"/>
                    </a:lnT>
                    <a:lnB w="12700" cap="flat">
                      <a:solidFill>
                        <a:schemeClr val="tx1"/>
                      </a:solidFill>
                      <a:prstDash val="solid"/>
                      <a:miter lim="400000"/>
                    </a:lnB>
                  </a:tcPr>
                </a:tc>
                <a:tc>
                  <a:txBody>
                    <a:bodyPr/>
                    <a:lstStyle/>
                    <a:p>
                      <a:pPr defTabSz="914400">
                        <a:defRPr sz="1800"/>
                      </a:pPr>
                      <a:r>
                        <a:rPr sz="2000">
                          <a:latin typeface="Helvetica Neue Light" panose="02000503000000020004"/>
                          <a:ea typeface="Helvetica Neue Light" panose="02000503000000020004"/>
                          <a:cs typeface="Helvetica Neue Light" panose="02000503000000020004"/>
                        </a:rPr>
                        <a:t>Glue area＞0mm²</a:t>
                      </a:r>
                    </a:p>
                  </a:txBody>
                  <a:tcPr marL="0" marR="0" marT="0" marB="0" anchor="ctr" horzOverflow="overflow">
                    <a:lnL w="12700" cap="flat">
                      <a:solidFill>
                        <a:schemeClr val="tx1"/>
                      </a:solidFill>
                      <a:prstDash val="solid"/>
                      <a:miter lim="400000"/>
                    </a:lnL>
                    <a:lnR w="12700" cap="flat">
                      <a:solidFill>
                        <a:schemeClr val="tx1"/>
                      </a:solidFill>
                      <a:prstDash val="solid"/>
                      <a:miter lim="400000"/>
                    </a:lnR>
                    <a:lnT w="12700">
                      <a:solidFill>
                        <a:schemeClr val="tx1"/>
                      </a:solidFill>
                      <a:prstDash val="solid"/>
                      <a:miter lim="400000"/>
                    </a:lnT>
                    <a:lnB w="12700" cap="flat">
                      <a:solidFill>
                        <a:schemeClr val="tx1"/>
                      </a:solidFill>
                      <a:prstDash val="solid"/>
                      <a:miter lim="400000"/>
                    </a:lnB>
                  </a:tcPr>
                </a:tc>
                <a:tc>
                  <a:txBody>
                    <a:bodyPr/>
                    <a:lstStyle/>
                    <a:p>
                      <a:pPr defTabSz="914400">
                        <a:defRPr sz="1800"/>
                      </a:pPr>
                      <a:r>
                        <a:rPr sz="2000">
                          <a:sym typeface="+mn-ea"/>
                        </a:rPr>
                        <a:t>≥</a:t>
                      </a:r>
                      <a:r>
                        <a:rPr lang="en-US" sz="2000">
                          <a:latin typeface="Helvetica Neue Light" panose="02000503000000020004"/>
                          <a:ea typeface="Helvetica Neue Light" panose="02000503000000020004"/>
                          <a:cs typeface="Helvetica Neue Light" panose="02000503000000020004"/>
                          <a:sym typeface="+mn-ea"/>
                        </a:rPr>
                        <a:t>100</a:t>
                      </a:r>
                      <a:r>
                        <a:rPr sz="2000">
                          <a:latin typeface="Helvetica Neue Light" panose="02000503000000020004"/>
                          <a:ea typeface="Helvetica Neue Light" panose="02000503000000020004"/>
                          <a:cs typeface="Helvetica Neue Light" panose="02000503000000020004"/>
                          <a:sym typeface="+mn-ea"/>
                        </a:rPr>
                        <a:t>%</a:t>
                      </a:r>
                      <a:endParaRPr sz="2000">
                        <a:latin typeface="Helvetica Neue Light" panose="02000503000000020004"/>
                        <a:ea typeface="Helvetica Neue Light" panose="02000503000000020004"/>
                        <a:cs typeface="Helvetica Neue Light" panose="02000503000000020004"/>
                      </a:endParaRPr>
                    </a:p>
                  </a:txBody>
                  <a:tcPr marL="0" marR="0" marT="0" marB="0" anchor="ctr" horzOverflow="overflow">
                    <a:lnL w="12700" cap="flat">
                      <a:solidFill>
                        <a:schemeClr val="tx1"/>
                      </a:solidFill>
                      <a:prstDash val="solid"/>
                      <a:miter lim="400000"/>
                    </a:lnL>
                    <a:lnR w="12700" cap="flat">
                      <a:solidFill>
                        <a:schemeClr val="tx1"/>
                      </a:solidFill>
                      <a:prstDash val="solid"/>
                      <a:miter lim="400000"/>
                    </a:lnR>
                    <a:lnT w="12700">
                      <a:solidFill>
                        <a:schemeClr val="tx1"/>
                      </a:solidFill>
                      <a:prstDash val="solid"/>
                      <a:miter lim="400000"/>
                    </a:lnT>
                    <a:lnB w="12700" cap="flat">
                      <a:solidFill>
                        <a:schemeClr val="tx1"/>
                      </a:solidFill>
                      <a:prstDash val="solid"/>
                      <a:miter lim="400000"/>
                    </a:lnB>
                  </a:tcPr>
                </a:tc>
                <a:tc>
                  <a:txBody>
                    <a:bodyPr/>
                    <a:lstStyle/>
                    <a:p>
                      <a:pPr algn="ctr" defTabSz="914400">
                        <a:defRPr sz="2000">
                          <a:latin typeface="Helvetica Neue Light" panose="02000503000000020004"/>
                          <a:ea typeface="Helvetica Neue Light" panose="02000503000000020004"/>
                          <a:cs typeface="Helvetica Neue Light" panose="02000503000000020004"/>
                        </a:defRPr>
                      </a:pPr>
                      <a:r>
                        <a:rPr sz="2000">
                          <a:sym typeface="+mn-ea"/>
                        </a:rPr>
                        <a:t>Glue area＞</a:t>
                      </a:r>
                      <a:r>
                        <a:rPr lang="en-US" sz="2000">
                          <a:sym typeface="+mn-ea"/>
                        </a:rPr>
                        <a:t>3.69</a:t>
                      </a:r>
                      <a:r>
                        <a:rPr sz="2000">
                          <a:sym typeface="+mn-ea"/>
                        </a:rPr>
                        <a:t>mm²</a:t>
                      </a:r>
                      <a:endParaRPr baseline="30000"/>
                    </a:p>
                  </a:txBody>
                  <a:tcPr marL="0" marR="0" marT="0" marB="0" anchor="ctr" horzOverflow="overflow">
                    <a:lnL w="12700" cap="flat">
                      <a:solidFill>
                        <a:schemeClr val="tx1"/>
                      </a:solidFill>
                      <a:prstDash val="solid"/>
                      <a:miter lim="400000"/>
                    </a:lnL>
                    <a:lnR w="12700" cap="flat">
                      <a:solidFill>
                        <a:schemeClr val="tx1"/>
                      </a:solidFill>
                      <a:prstDash val="solid"/>
                      <a:miter lim="400000"/>
                    </a:lnR>
                    <a:lnT w="12700">
                      <a:solidFill>
                        <a:schemeClr val="tx1"/>
                      </a:solidFill>
                      <a:prstDash val="solid"/>
                      <a:miter lim="400000"/>
                    </a:lnT>
                    <a:lnB w="12700" cap="flat">
                      <a:solidFill>
                        <a:schemeClr val="tx1"/>
                      </a:solidFill>
                      <a:prstDash val="solid"/>
                      <a:miter lim="400000"/>
                    </a:lnB>
                  </a:tcPr>
                </a:tc>
                <a:tc>
                  <a:txBody>
                    <a:bodyPr/>
                    <a:lstStyle/>
                    <a:p>
                      <a:pPr defTabSz="914400">
                        <a:defRPr sz="2000">
                          <a:latin typeface="Helvetica Neue Light" panose="02000503000000020004"/>
                          <a:ea typeface="Helvetica Neue Light" panose="02000503000000020004"/>
                          <a:cs typeface="Helvetica Neue Light" panose="02000503000000020004"/>
                        </a:defRPr>
                      </a:pPr>
                      <a:r>
                        <a:t>≤0.1mm</a:t>
                      </a:r>
                      <a:endParaRPr baseline="30000"/>
                    </a:p>
                  </a:txBody>
                  <a:tcPr marL="0" marR="0" marT="0" marB="0" anchor="ctr" horzOverflow="overflow">
                    <a:lnL w="12700" cap="flat">
                      <a:solidFill>
                        <a:schemeClr val="tx1"/>
                      </a:solidFill>
                      <a:prstDash val="solid"/>
                      <a:miter lim="400000"/>
                    </a:lnL>
                    <a:lnR w="12700" cap="flat">
                      <a:solidFill>
                        <a:schemeClr val="tx1"/>
                      </a:solidFill>
                      <a:prstDash val="solid"/>
                      <a:miter lim="400000"/>
                    </a:lnR>
                    <a:lnT w="12700">
                      <a:solidFill>
                        <a:schemeClr val="tx1"/>
                      </a:solidFill>
                      <a:prstDash val="solid"/>
                      <a:miter lim="400000"/>
                    </a:lnT>
                    <a:lnB w="12700" cap="flat">
                      <a:solidFill>
                        <a:schemeClr val="tx1"/>
                      </a:solidFill>
                      <a:prstDash val="solid"/>
                      <a:miter lim="400000"/>
                    </a:lnB>
                  </a:tcPr>
                </a:tc>
                <a:extLst>
                  <a:ext uri="{0D108BD9-81ED-4DB2-BD59-A6C34878D82A}">
                    <a16:rowId xmlns:a16="http://schemas.microsoft.com/office/drawing/2014/main" val="10004"/>
                  </a:ext>
                </a:extLst>
              </a:tr>
            </a:tbl>
          </a:graphicData>
        </a:graphic>
      </p:graphicFrame>
      <p:grpSp>
        <p:nvGrpSpPr>
          <p:cNvPr id="626" name="成组"/>
          <p:cNvGrpSpPr/>
          <p:nvPr/>
        </p:nvGrpSpPr>
        <p:grpSpPr>
          <a:xfrm>
            <a:off x="18986045" y="6500398"/>
            <a:ext cx="5513707" cy="2755901"/>
            <a:chOff x="0" y="0"/>
            <a:chExt cx="5513706" cy="2755900"/>
          </a:xfrm>
        </p:grpSpPr>
        <p:sp>
          <p:nvSpPr>
            <p:cNvPr id="623" name="Legend：…"/>
            <p:cNvSpPr txBox="1"/>
            <p:nvPr/>
          </p:nvSpPr>
          <p:spPr>
            <a:xfrm>
              <a:off x="633730" y="-1"/>
              <a:ext cx="4879977" cy="2755901"/>
            </a:xfrm>
            <a:prstGeom prst="rect">
              <a:avLst/>
            </a:prstGeom>
            <a:noFill/>
            <a:ln w="12700" cap="flat">
              <a:noFill/>
              <a:miter lim="400000"/>
            </a:ln>
            <a:effectLst/>
          </p:spPr>
          <p:txBody>
            <a:bodyPr wrap="square" lIns="50800" tIns="50800" rIns="50800" bIns="50800" numCol="1" anchor="ctr">
              <a:spAutoFit/>
            </a:bodyPr>
            <a:lstStyle/>
            <a:p>
              <a:pPr defTabSz="457200">
                <a:lnSpc>
                  <a:spcPct val="150000"/>
                </a:lnSpc>
                <a:defRPr sz="2400">
                  <a:solidFill>
                    <a:srgbClr val="5E5E5E"/>
                  </a:solidFill>
                </a:defRPr>
              </a:pPr>
              <a:r>
                <a:rPr sz="2000"/>
                <a:t>Legend：</a:t>
              </a:r>
            </a:p>
            <a:p>
              <a:pPr lvl="2" defTabSz="457200">
                <a:lnSpc>
                  <a:spcPct val="150000"/>
                </a:lnSpc>
                <a:defRPr sz="2400">
                  <a:solidFill>
                    <a:srgbClr val="5E5E5E"/>
                  </a:solidFill>
                </a:defRPr>
              </a:pPr>
              <a:r>
                <a:rPr sz="2000"/>
                <a:t>Glue Path Edge</a:t>
              </a:r>
            </a:p>
            <a:p>
              <a:pPr lvl="2" defTabSz="457200">
                <a:lnSpc>
                  <a:spcPct val="150000"/>
                </a:lnSpc>
                <a:defRPr sz="2400">
                  <a:solidFill>
                    <a:srgbClr val="5E5E5E"/>
                  </a:solidFill>
                </a:defRPr>
              </a:pPr>
              <a:r>
                <a:rPr sz="2000"/>
                <a:t>Glue Coverage Line</a:t>
              </a:r>
            </a:p>
            <a:p>
              <a:pPr lvl="2" defTabSz="457200">
                <a:lnSpc>
                  <a:spcPct val="150000"/>
                </a:lnSpc>
                <a:defRPr sz="2400">
                  <a:solidFill>
                    <a:srgbClr val="5E5E5E"/>
                  </a:solidFill>
                </a:defRPr>
              </a:pPr>
              <a:r>
                <a:rPr sz="2000"/>
                <a:t>Glue Area Region</a:t>
              </a:r>
            </a:p>
            <a:p>
              <a:pPr lvl="2" defTabSz="457200">
                <a:lnSpc>
                  <a:spcPct val="150000"/>
                </a:lnSpc>
                <a:defRPr sz="2400">
                  <a:solidFill>
                    <a:srgbClr val="5E5E5E"/>
                  </a:solidFill>
                </a:defRPr>
              </a:pPr>
              <a:r>
                <a:rPr sz="2000"/>
                <a:t>Keep out zone</a:t>
              </a:r>
            </a:p>
          </p:txBody>
        </p:sp>
        <p:sp>
          <p:nvSpPr>
            <p:cNvPr id="624" name="正方形"/>
            <p:cNvSpPr/>
            <p:nvPr/>
          </p:nvSpPr>
          <p:spPr>
            <a:xfrm>
              <a:off x="0" y="727708"/>
              <a:ext cx="418466" cy="361952"/>
            </a:xfrm>
            <a:prstGeom prst="rect">
              <a:avLst/>
            </a:prstGeom>
            <a:solidFill>
              <a:schemeClr val="accent1"/>
            </a:solidFill>
            <a:ln w="25400" cap="flat">
              <a:solidFill>
                <a:srgbClr val="FFFFFF"/>
              </a:solidFill>
              <a:prstDash val="solid"/>
              <a:miter lim="400000"/>
            </a:ln>
            <a:effectLst>
              <a:outerShdw blurRad="63500" dist="25400" dir="5400000" rotWithShape="0">
                <a:srgbClr val="000000">
                  <a:alpha val="50000"/>
                </a:srgbClr>
              </a:outerShdw>
            </a:effectLst>
          </p:spPr>
          <p:txBody>
            <a:bodyPr wrap="square" lIns="50800" tIns="50800" rIns="50800" bIns="50800" numCol="1" anchor="ctr">
              <a:noAutofit/>
            </a:bodyPr>
            <a:lstStyle/>
            <a:p>
              <a:pPr algn="ctr" defTabSz="825500">
                <a:defRPr sz="24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000"/>
            </a:p>
          </p:txBody>
        </p:sp>
        <p:sp>
          <p:nvSpPr>
            <p:cNvPr id="625" name="矩形"/>
            <p:cNvSpPr/>
            <p:nvPr/>
          </p:nvSpPr>
          <p:spPr>
            <a:xfrm>
              <a:off x="0" y="1769108"/>
              <a:ext cx="418466" cy="361952"/>
            </a:xfrm>
            <a:prstGeom prst="rect">
              <a:avLst/>
            </a:prstGeom>
            <a:noFill/>
            <a:ln w="25400" cap="flat">
              <a:solidFill>
                <a:srgbClr val="FFFF00"/>
              </a:solidFill>
              <a:prstDash val="solid"/>
              <a:miter lim="400000"/>
            </a:ln>
            <a:effectLst>
              <a:outerShdw blurRad="63500" dist="25400" dir="5400000" rotWithShape="0">
                <a:srgbClr val="000000">
                  <a:alpha val="50000"/>
                </a:srgbClr>
              </a:outerShdw>
            </a:effectLst>
          </p:spPr>
          <p:txBody>
            <a:bodyPr wrap="square" lIns="50800" tIns="50800" rIns="50800" bIns="50800" numCol="1" anchor="ctr">
              <a:noAutofit/>
            </a:bodyPr>
            <a:lstStyle/>
            <a:p>
              <a:pPr algn="ctr" defTabSz="825500">
                <a:defRPr sz="2400">
                  <a:latin typeface="Helvetica Neue Medium" panose="02000503000000020004"/>
                  <a:ea typeface="Helvetica Neue Medium" panose="02000503000000020004"/>
                  <a:cs typeface="Helvetica Neue Medium" panose="02000503000000020004"/>
                  <a:sym typeface="Helvetica Neue Medium" panose="02000503000000020004"/>
                </a:defRPr>
              </a:pPr>
              <a:endParaRPr sz="2000"/>
            </a:p>
          </p:txBody>
        </p:sp>
      </p:grpSp>
      <p:sp>
        <p:nvSpPr>
          <p:cNvPr id="627" name="矩形"/>
          <p:cNvSpPr/>
          <p:nvPr/>
        </p:nvSpPr>
        <p:spPr>
          <a:xfrm>
            <a:off x="18986044" y="7761827"/>
            <a:ext cx="418466" cy="361952"/>
          </a:xfrm>
          <a:prstGeom prst="rect">
            <a:avLst/>
          </a:prstGeom>
          <a:ln w="25400">
            <a:solidFill>
              <a:srgbClr val="A0E886"/>
            </a:solidFill>
            <a:miter lim="400000"/>
          </a:ln>
          <a:effectLst>
            <a:outerShdw blurRad="63500" dist="25400" dir="5400000" rotWithShape="0">
              <a:srgbClr val="000000">
                <a:alpha val="50000"/>
              </a:srgbClr>
            </a:outerShdw>
          </a:effectLst>
        </p:spPr>
        <p:txBody>
          <a:bodyPr lIns="50800" tIns="50800" rIns="50800" bIns="50800" anchor="ctr"/>
          <a:lstStyle/>
          <a:p>
            <a:pPr algn="ctr" defTabSz="825500">
              <a:defRPr sz="2400">
                <a:latin typeface="Helvetica Neue Medium" panose="02000503000000020004"/>
                <a:ea typeface="Helvetica Neue Medium" panose="02000503000000020004"/>
                <a:cs typeface="Helvetica Neue Medium" panose="02000503000000020004"/>
                <a:sym typeface="Helvetica Neue Medium" panose="02000503000000020004"/>
              </a:defRPr>
            </a:pPr>
            <a:endParaRPr sz="2000"/>
          </a:p>
        </p:txBody>
      </p:sp>
      <p:sp>
        <p:nvSpPr>
          <p:cNvPr id="628" name="Pix accuracy:0.0064mm/pix"/>
          <p:cNvSpPr txBox="1"/>
          <p:nvPr/>
        </p:nvSpPr>
        <p:spPr>
          <a:xfrm>
            <a:off x="18960340" y="9331080"/>
            <a:ext cx="3908451" cy="461366"/>
          </a:xfrm>
          <a:prstGeom prst="rect">
            <a:avLst/>
          </a:prstGeom>
          <a:ln w="12700">
            <a:miter lim="400000"/>
          </a:ln>
        </p:spPr>
        <p:txBody>
          <a:bodyPr wrap="none" lIns="50800" tIns="50800" rIns="50800" bIns="50800" anchor="ctr">
            <a:spAutoFit/>
          </a:bodyPr>
          <a:lstStyle/>
          <a:p>
            <a:pPr lvl="2" defTabSz="457200">
              <a:lnSpc>
                <a:spcPct val="150000"/>
              </a:lnSpc>
              <a:defRPr sz="2400">
                <a:solidFill>
                  <a:srgbClr val="5E5E5E"/>
                </a:solidFill>
                <a:latin typeface="+mn-lt"/>
                <a:ea typeface="+mn-ea"/>
                <a:cs typeface="+mn-cs"/>
                <a:sym typeface="Helvetica Neue" panose="02000503000000020004"/>
              </a:defRPr>
            </a:pPr>
            <a:r>
              <a:rPr sz="2000"/>
              <a:t>Pix accuracy:0.0086mm/pix</a:t>
            </a:r>
          </a:p>
        </p:txBody>
      </p:sp>
      <p:grpSp>
        <p:nvGrpSpPr>
          <p:cNvPr id="632" name="Glue coverage- Shift"/>
          <p:cNvGrpSpPr/>
          <p:nvPr/>
        </p:nvGrpSpPr>
        <p:grpSpPr>
          <a:xfrm>
            <a:off x="229729" y="6915146"/>
            <a:ext cx="4415158" cy="728986"/>
            <a:chOff x="0" y="-1"/>
            <a:chExt cx="4415157" cy="728985"/>
          </a:xfrm>
        </p:grpSpPr>
        <p:sp>
          <p:nvSpPr>
            <p:cNvPr id="630" name="矩形"/>
            <p:cNvSpPr/>
            <p:nvPr/>
          </p:nvSpPr>
          <p:spPr>
            <a:xfrm>
              <a:off x="0" y="-1"/>
              <a:ext cx="4415157" cy="728985"/>
            </a:xfrm>
            <a:prstGeom prst="rect">
              <a:avLst/>
            </a:prstGeom>
            <a:solidFill>
              <a:srgbClr val="00A1FF"/>
            </a:solidFill>
            <a:ln w="12700" cap="flat">
              <a:noFill/>
              <a:miter lim="400000"/>
            </a:ln>
            <a:effectLst/>
          </p:spPr>
          <p:txBody>
            <a:bodyPr wrap="square" lIns="50800" tIns="50800" rIns="50800" bIns="50800" numCol="1" anchor="ctr">
              <a:noAutofit/>
            </a:bodyPr>
            <a:lstStyle/>
            <a:p>
              <a:pPr algn="ctr" defTabSz="914400">
                <a:tabLst>
                  <a:tab pos="1663700" algn="l"/>
                </a:tabLst>
                <a:defRPr sz="2400">
                  <a:latin typeface="Helvetica Light"/>
                  <a:ea typeface="Helvetica Light"/>
                  <a:cs typeface="Helvetica Light"/>
                  <a:sym typeface="Helvetica Light"/>
                </a:defRPr>
              </a:pPr>
              <a:endParaRPr sz="2000"/>
            </a:p>
          </p:txBody>
        </p:sp>
        <p:sp>
          <p:nvSpPr>
            <p:cNvPr id="631" name="Glue Missing"/>
            <p:cNvSpPr txBox="1"/>
            <p:nvPr/>
          </p:nvSpPr>
          <p:spPr>
            <a:xfrm>
              <a:off x="0" y="129224"/>
              <a:ext cx="4415157" cy="470534"/>
            </a:xfrm>
            <a:prstGeom prst="rect">
              <a:avLst/>
            </a:prstGeom>
            <a:noFill/>
            <a:ln w="12700" cap="flat">
              <a:noFill/>
              <a:miter lim="400000"/>
            </a:ln>
            <a:effectLst/>
          </p:spPr>
          <p:txBody>
            <a:bodyPr wrap="square" lIns="50800" tIns="50800" rIns="50800" bIns="50800" numCol="1" anchor="ctr">
              <a:spAutoFit/>
            </a:bodyPr>
            <a:lstStyle/>
            <a:p>
              <a:pPr algn="ctr" defTabSz="914400">
                <a:tabLst>
                  <a:tab pos="1663700" algn="l"/>
                </a:tabLst>
                <a:defRPr sz="2400">
                  <a:latin typeface="Helvetica Light"/>
                  <a:ea typeface="Helvetica Light"/>
                  <a:cs typeface="Helvetica Light"/>
                  <a:sym typeface="Helvetica Light"/>
                </a:defRPr>
              </a:pPr>
              <a:r>
                <a:rPr sz="2000"/>
                <a:t>Glue </a:t>
              </a:r>
              <a:r>
                <a:rPr lang="en-US" sz="2000"/>
                <a:t>Broken</a:t>
              </a:r>
            </a:p>
          </p:txBody>
        </p:sp>
      </p:grpSp>
      <p:sp>
        <p:nvSpPr>
          <p:cNvPr id="633" name="The product datum must be 100% with in the edges of glue path"/>
          <p:cNvSpPr txBox="1"/>
          <p:nvPr/>
        </p:nvSpPr>
        <p:spPr>
          <a:xfrm>
            <a:off x="230186" y="7611589"/>
            <a:ext cx="6337938" cy="563245"/>
          </a:xfrm>
          <a:prstGeom prst="rect">
            <a:avLst/>
          </a:prstGeom>
          <a:ln w="12700">
            <a:miter lim="400000"/>
          </a:ln>
        </p:spPr>
        <p:txBody>
          <a:bodyPr lIns="50800" tIns="50800" rIns="50800" bIns="50800" anchor="ctr">
            <a:spAutoFit/>
          </a:bodyPr>
          <a:lstStyle/>
          <a:p>
            <a:pPr defTabSz="457200">
              <a:lnSpc>
                <a:spcPct val="150000"/>
              </a:lnSpc>
              <a:defRPr sz="2400">
                <a:latin typeface="Helvetica Light"/>
                <a:ea typeface="Helvetica Light"/>
                <a:cs typeface="Helvetica Light"/>
                <a:sym typeface="Helvetica Light"/>
              </a:defRPr>
            </a:pPr>
            <a:r>
              <a:rPr sz="2000">
                <a:sym typeface="+mn-ea"/>
              </a:rPr>
              <a:t>The gap of glue breakage </a:t>
            </a:r>
            <a:r>
              <a:rPr sz="2000">
                <a:latin typeface="Helvetica Neue Light" panose="02000503000000020004"/>
                <a:ea typeface="Helvetica Neue Light" panose="02000503000000020004"/>
                <a:cs typeface="Helvetica Neue Light" panose="02000503000000020004"/>
                <a:sym typeface="Helvetica Neue Light" panose="02000503000000020004"/>
              </a:rPr>
              <a:t>≤ 0.1 </a:t>
            </a:r>
            <a:r>
              <a:rPr sz="2000">
                <a:sym typeface="+mn-ea"/>
              </a:rPr>
              <a:t>mm</a:t>
            </a:r>
            <a:endParaRPr sz="2000"/>
          </a:p>
        </p:txBody>
      </p:sp>
      <p:sp>
        <p:nvSpPr>
          <p:cNvPr id="634" name="矩形"/>
          <p:cNvSpPr/>
          <p:nvPr/>
        </p:nvSpPr>
        <p:spPr>
          <a:xfrm>
            <a:off x="18986045" y="8872122"/>
            <a:ext cx="418466" cy="361952"/>
          </a:xfrm>
          <a:prstGeom prst="rect">
            <a:avLst/>
          </a:prstGeom>
          <a:ln w="25400">
            <a:solidFill>
              <a:srgbClr val="FF0000"/>
            </a:solidFill>
            <a:miter lim="400000"/>
          </a:ln>
          <a:effectLst>
            <a:outerShdw blurRad="63500" dist="25400" dir="5400000" rotWithShape="0">
              <a:srgbClr val="000000">
                <a:alpha val="50000"/>
              </a:srgbClr>
            </a:outerShdw>
          </a:effectLst>
        </p:spPr>
        <p:txBody>
          <a:bodyPr lIns="50800" tIns="50800" rIns="50800" bIns="50800" anchor="ctr"/>
          <a:lstStyle/>
          <a:p>
            <a:pPr algn="ctr" defTabSz="825500">
              <a:defRPr sz="2400">
                <a:latin typeface="Helvetica Neue Medium" panose="02000503000000020004"/>
                <a:ea typeface="Helvetica Neue Medium" panose="02000503000000020004"/>
                <a:cs typeface="Helvetica Neue Medium" panose="02000503000000020004"/>
                <a:sym typeface="Helvetica Neue Medium" panose="02000503000000020004"/>
              </a:defRPr>
            </a:pPr>
            <a:endParaRPr sz="2000"/>
          </a:p>
        </p:txBody>
      </p:sp>
      <p:sp>
        <p:nvSpPr>
          <p:cNvPr id="517" name="文本框 9"/>
          <p:cNvSpPr txBox="1"/>
          <p:nvPr/>
        </p:nvSpPr>
        <p:spPr>
          <a:xfrm>
            <a:off x="19919950" y="4377986"/>
            <a:ext cx="1098552" cy="294640"/>
          </a:xfrm>
          <a:prstGeom prst="rect">
            <a:avLst/>
          </a:prstGeom>
          <a:ln w="12700">
            <a:miter lim="400000"/>
          </a:ln>
        </p:spPr>
        <p:txBody>
          <a:bodyPr lIns="0" tIns="0" rIns="0" bIns="0">
            <a:spAutoFit/>
          </a:bodyPr>
          <a:lstStyle>
            <a:lvl1pPr defTabSz="688340">
              <a:lnSpc>
                <a:spcPct val="80000"/>
              </a:lnSpc>
              <a:defRPr sz="1800">
                <a:solidFill>
                  <a:srgbClr val="FF0000"/>
                </a:solidFill>
                <a:latin typeface="SF Hello Regular"/>
                <a:ea typeface="SF Hello Regular"/>
                <a:cs typeface="SF Hello Regular"/>
                <a:sym typeface="SF Hello Regular"/>
              </a:defRPr>
            </a:lvl1pPr>
          </a:lstStyle>
          <a:p>
            <a:r>
              <a:rPr lang="en-US" sz="2400">
                <a:solidFill>
                  <a:srgbClr val="FFC000"/>
                </a:solidFill>
                <a:latin typeface="+mn-lt"/>
                <a:cs typeface="+mn-lt"/>
              </a:rPr>
              <a:t>R</a:t>
            </a:r>
            <a:r>
              <a:rPr sz="2400">
                <a:solidFill>
                  <a:srgbClr val="FFC000"/>
                </a:solidFill>
                <a:latin typeface="+mn-lt"/>
                <a:cs typeface="+mn-lt"/>
              </a:rPr>
              <a:t>1</a:t>
            </a:r>
          </a:p>
        </p:txBody>
      </p:sp>
      <p:pic>
        <p:nvPicPr>
          <p:cNvPr id="14" name="图片 13" descr="D:\LUSTER\4.【Buyoff资料】\Spak数据和vision fllow\2222222222222222.bmp2222222222222222"/>
          <p:cNvPicPr>
            <a:picLocks noChangeAspect="1"/>
          </p:cNvPicPr>
          <p:nvPr/>
        </p:nvPicPr>
        <p:blipFill>
          <a:blip r:embed="rId3"/>
          <a:srcRect/>
          <a:stretch>
            <a:fillRect/>
          </a:stretch>
        </p:blipFill>
        <p:spPr>
          <a:xfrm>
            <a:off x="18809336" y="1993583"/>
            <a:ext cx="3319145" cy="3556635"/>
          </a:xfrm>
          <a:prstGeom prst="rect">
            <a:avLst/>
          </a:prstGeom>
        </p:spPr>
      </p:pic>
      <p:pic>
        <p:nvPicPr>
          <p:cNvPr id="3" name="图片 2" descr="D:\LUSTER\4.【Buyoff资料】\Spak数据和vision fllow\1111111111.bmp1111111111"/>
          <p:cNvPicPr>
            <a:picLocks noChangeAspect="1"/>
          </p:cNvPicPr>
          <p:nvPr/>
        </p:nvPicPr>
        <p:blipFill>
          <a:blip r:embed="rId4"/>
          <a:srcRect/>
          <a:stretch>
            <a:fillRect/>
          </a:stretch>
        </p:blipFill>
        <p:spPr>
          <a:xfrm>
            <a:off x="12681789" y="1993347"/>
            <a:ext cx="4251325" cy="3556635"/>
          </a:xfrm>
          <a:prstGeom prst="rect">
            <a:avLst/>
          </a:prstGeom>
        </p:spPr>
      </p:pic>
      <p:sp>
        <p:nvSpPr>
          <p:cNvPr id="4" name="文本框 3"/>
          <p:cNvSpPr txBox="1"/>
          <p:nvPr/>
        </p:nvSpPr>
        <p:spPr>
          <a:xfrm>
            <a:off x="20892135" y="4468178"/>
            <a:ext cx="457200" cy="4883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0" algn="l" defTabSz="2438400" rtl="0" latinLnBrk="0" hangingPunct="0">
              <a:lnSpc>
                <a:spcPct val="90000"/>
              </a:lnSpc>
              <a:spcBef>
                <a:spcPts val="4500"/>
              </a:spcBef>
              <a:spcAft>
                <a:spcPts val="0"/>
              </a:spcAft>
              <a:buClrTx/>
              <a:buSzTx/>
              <a:buFontTx/>
              <a:buNone/>
            </a:pPr>
            <a:r>
              <a:rPr kumimoji="0" lang="en-US" altLang="zh-CN" sz="2800" b="0" i="0" u="none" strike="noStrike" cap="none" spc="0" normalizeH="0" baseline="0">
                <a:ln>
                  <a:noFill/>
                </a:ln>
                <a:solidFill>
                  <a:srgbClr val="FF0000"/>
                </a:solidFill>
                <a:effectLst/>
                <a:uFillTx/>
                <a:latin typeface="+mn-lt"/>
                <a:ea typeface="+mn-ea"/>
                <a:cs typeface="+mn-cs"/>
                <a:sym typeface="Helvetica Neue" panose="02000503000000020004"/>
              </a:rPr>
              <a:t>R1</a:t>
            </a:r>
          </a:p>
        </p:txBody>
      </p:sp>
      <p:sp>
        <p:nvSpPr>
          <p:cNvPr id="5" name="文本框 4"/>
          <p:cNvSpPr txBox="1"/>
          <p:nvPr/>
        </p:nvSpPr>
        <p:spPr>
          <a:xfrm>
            <a:off x="19518630" y="4472623"/>
            <a:ext cx="457200" cy="4883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0" algn="l" defTabSz="2438400" rtl="0" latinLnBrk="0" hangingPunct="0">
              <a:lnSpc>
                <a:spcPct val="90000"/>
              </a:lnSpc>
              <a:spcBef>
                <a:spcPts val="4500"/>
              </a:spcBef>
              <a:spcAft>
                <a:spcPts val="0"/>
              </a:spcAft>
              <a:buClrTx/>
              <a:buSzTx/>
              <a:buFontTx/>
              <a:buNone/>
            </a:pPr>
            <a:r>
              <a:rPr kumimoji="0" lang="en-US" altLang="zh-CN" sz="2800" b="0" i="0" u="none" strike="noStrike" cap="none" spc="0" normalizeH="0" baseline="0">
                <a:ln>
                  <a:noFill/>
                </a:ln>
                <a:solidFill>
                  <a:srgbClr val="FF0000"/>
                </a:solidFill>
                <a:effectLst/>
                <a:uFillTx/>
                <a:latin typeface="+mn-lt"/>
                <a:ea typeface="+mn-ea"/>
                <a:cs typeface="+mn-cs"/>
                <a:sym typeface="Helvetica Neue" panose="02000503000000020004"/>
              </a:rPr>
              <a:t>R2</a:t>
            </a:r>
          </a:p>
        </p:txBody>
      </p:sp>
      <p:sp>
        <p:nvSpPr>
          <p:cNvPr id="6" name="文本框 5"/>
          <p:cNvSpPr txBox="1"/>
          <p:nvPr/>
        </p:nvSpPr>
        <p:spPr>
          <a:xfrm>
            <a:off x="19577050" y="2876233"/>
            <a:ext cx="457200" cy="4883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0" algn="l" defTabSz="2438400" rtl="0" latinLnBrk="0" hangingPunct="0">
              <a:lnSpc>
                <a:spcPct val="90000"/>
              </a:lnSpc>
              <a:spcBef>
                <a:spcPts val="4500"/>
              </a:spcBef>
              <a:spcAft>
                <a:spcPts val="0"/>
              </a:spcAft>
              <a:buClrTx/>
              <a:buSzTx/>
              <a:buFontTx/>
              <a:buNone/>
            </a:pPr>
            <a:r>
              <a:rPr kumimoji="0" lang="en-US" altLang="zh-CN" sz="2800" b="0" i="0" u="none" strike="noStrike" cap="none" spc="0" normalizeH="0" baseline="0">
                <a:ln>
                  <a:noFill/>
                </a:ln>
                <a:solidFill>
                  <a:srgbClr val="FF0000"/>
                </a:solidFill>
                <a:effectLst/>
                <a:uFillTx/>
                <a:latin typeface="+mn-lt"/>
                <a:ea typeface="+mn-ea"/>
                <a:cs typeface="+mn-cs"/>
                <a:sym typeface="Helvetica Neue" panose="02000503000000020004"/>
              </a:rPr>
              <a:t>R3</a:t>
            </a:r>
          </a:p>
        </p:txBody>
      </p:sp>
      <p:sp>
        <p:nvSpPr>
          <p:cNvPr id="7" name="文本框 6"/>
          <p:cNvSpPr txBox="1"/>
          <p:nvPr/>
        </p:nvSpPr>
        <p:spPr>
          <a:xfrm>
            <a:off x="21018500" y="2851468"/>
            <a:ext cx="457200" cy="4883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0" algn="l" defTabSz="2438400" rtl="0" latinLnBrk="0" hangingPunct="0">
              <a:lnSpc>
                <a:spcPct val="90000"/>
              </a:lnSpc>
              <a:spcBef>
                <a:spcPts val="4500"/>
              </a:spcBef>
              <a:spcAft>
                <a:spcPts val="0"/>
              </a:spcAft>
              <a:buClrTx/>
              <a:buSzTx/>
              <a:buFontTx/>
              <a:buNone/>
            </a:pPr>
            <a:r>
              <a:rPr kumimoji="0" lang="en-US" altLang="zh-CN" sz="2800" b="0" i="0" u="none" strike="noStrike" cap="none" spc="0" normalizeH="0" baseline="0">
                <a:ln>
                  <a:noFill/>
                </a:ln>
                <a:solidFill>
                  <a:srgbClr val="FF0000"/>
                </a:solidFill>
                <a:effectLst/>
                <a:uFillTx/>
                <a:latin typeface="+mn-lt"/>
                <a:ea typeface="+mn-ea"/>
                <a:cs typeface="+mn-cs"/>
                <a:sym typeface="Helvetica Neue" panose="02000503000000020004"/>
              </a:rPr>
              <a:t>R4</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E:\GVIMAGES\2025-10-29\ON\OK\J5MHMG000020001CUG\LH280_J5MHMG000020001CUG_Recheck_Src_CCD1_Pose2_20251029185359_OK1.jpgLH280_J5MHMG000020001CUG_Recheck_Src_CCD1_Pose2_20251029185359_OK1"/>
          <p:cNvPicPr>
            <a:picLocks noChangeAspect="1"/>
          </p:cNvPicPr>
          <p:nvPr/>
        </p:nvPicPr>
        <p:blipFill>
          <a:blip r:embed="rId2"/>
          <a:srcRect/>
          <a:stretch>
            <a:fillRect/>
          </a:stretch>
        </p:blipFill>
        <p:spPr>
          <a:xfrm>
            <a:off x="18292128" y="1801495"/>
            <a:ext cx="3924300" cy="4204970"/>
          </a:xfrm>
          <a:prstGeom prst="rect">
            <a:avLst/>
          </a:prstGeom>
        </p:spPr>
      </p:pic>
      <p:pic>
        <p:nvPicPr>
          <p:cNvPr id="6" name="图片 5"/>
          <p:cNvPicPr>
            <a:picLocks noChangeAspect="1"/>
          </p:cNvPicPr>
          <p:nvPr/>
        </p:nvPicPr>
        <p:blipFill>
          <a:blip r:embed="rId3"/>
          <a:stretch>
            <a:fillRect/>
          </a:stretch>
        </p:blipFill>
        <p:spPr>
          <a:xfrm>
            <a:off x="10171430" y="1831975"/>
            <a:ext cx="4515485" cy="4110990"/>
          </a:xfrm>
          <a:prstGeom prst="rect">
            <a:avLst/>
          </a:prstGeom>
        </p:spPr>
      </p:pic>
      <p:pic>
        <p:nvPicPr>
          <p:cNvPr id="7" name="图片 6" descr="RH280_J5MHLZ0000C0001CUF_Original_Src_CCD1_Pose1_20251007130907_OK"/>
          <p:cNvPicPr>
            <a:picLocks noChangeAspect="1"/>
          </p:cNvPicPr>
          <p:nvPr/>
        </p:nvPicPr>
        <p:blipFill>
          <a:blip r:embed="rId4"/>
          <a:stretch>
            <a:fillRect/>
          </a:stretch>
        </p:blipFill>
        <p:spPr>
          <a:xfrm>
            <a:off x="2332355" y="1809750"/>
            <a:ext cx="5017135" cy="4196715"/>
          </a:xfrm>
          <a:prstGeom prst="rect">
            <a:avLst/>
          </a:prstGeom>
        </p:spPr>
      </p:pic>
      <p:sp>
        <p:nvSpPr>
          <p:cNvPr id="641" name="线条"/>
          <p:cNvSpPr/>
          <p:nvPr/>
        </p:nvSpPr>
        <p:spPr>
          <a:xfrm>
            <a:off x="-3" y="975002"/>
            <a:ext cx="24384006" cy="1"/>
          </a:xfrm>
          <a:prstGeom prst="line">
            <a:avLst/>
          </a:prstGeom>
          <a:ln w="25400">
            <a:solidFill>
              <a:srgbClr val="000000"/>
            </a:solidFill>
            <a:miter lim="400000"/>
          </a:ln>
        </p:spPr>
        <p:txBody>
          <a:bodyPr lIns="45718" tIns="45718" rIns="45718" bIns="45718"/>
          <a:lstStyle/>
          <a:p>
            <a:endParaRPr/>
          </a:p>
        </p:txBody>
      </p:sp>
      <p:sp>
        <p:nvSpPr>
          <p:cNvPr id="642" name="Audio | C015 Vision Flow"/>
          <p:cNvSpPr txBox="1">
            <a:spLocks noGrp="1"/>
          </p:cNvSpPr>
          <p:nvPr>
            <p:ph type="body" sz="quarter" idx="4294967295"/>
          </p:nvPr>
        </p:nvSpPr>
        <p:spPr>
          <a:xfrm>
            <a:off x="338744" y="256109"/>
            <a:ext cx="23667300" cy="689122"/>
          </a:xfrm>
          <a:prstGeom prst="rect">
            <a:avLst/>
          </a:prstGeom>
        </p:spPr>
        <p:txBody>
          <a:bodyPr>
            <a:noAutofit/>
          </a:bodyPr>
          <a:lstStyle/>
          <a:p>
            <a:pPr marL="0" indent="0" defTabSz="695960">
              <a:spcBef>
                <a:spcPts val="0"/>
              </a:spcBef>
              <a:buSzTx/>
              <a:buNone/>
              <a:defRPr sz="3000">
                <a:solidFill>
                  <a:srgbClr val="0096FF"/>
                </a:solidFill>
                <a:latin typeface="Calibri" panose="020F0502020204030204"/>
                <a:ea typeface="Calibri" panose="020F0502020204030204"/>
                <a:cs typeface="Calibri" panose="020F0502020204030204"/>
                <a:sym typeface="Calibri" panose="020F0502020204030204"/>
              </a:defRPr>
            </a:pPr>
            <a:r>
              <a:rPr sz="4000">
                <a:latin typeface="+mj-lt"/>
                <a:cs typeface="+mj-lt"/>
              </a:rPr>
              <a:t>Audio </a:t>
            </a:r>
            <a:r>
              <a:rPr sz="4000">
                <a:solidFill>
                  <a:srgbClr val="A6AAA9"/>
                </a:solidFill>
                <a:latin typeface="+mj-lt"/>
                <a:cs typeface="+mj-lt"/>
              </a:rPr>
              <a:t>| Glue path AOI Product Glue Path Edge</a:t>
            </a:r>
          </a:p>
        </p:txBody>
      </p:sp>
      <p:sp>
        <p:nvSpPr>
          <p:cNvPr id="643" name="矩形"/>
          <p:cNvSpPr/>
          <p:nvPr/>
        </p:nvSpPr>
        <p:spPr>
          <a:xfrm>
            <a:off x="145415" y="1101725"/>
            <a:ext cx="24118570" cy="6249671"/>
          </a:xfrm>
          <a:prstGeom prst="rect">
            <a:avLst/>
          </a:prstGeom>
          <a:ln w="25400">
            <a:solidFill>
              <a:srgbClr val="FEAD00"/>
            </a:solidFill>
            <a:miter lim="400000"/>
          </a:ln>
        </p:spPr>
        <p:txBody>
          <a:bodyPr lIns="50800" tIns="50800" rIns="50800" bIns="50800" anchor="ctr"/>
          <a:lstStyle/>
          <a:p>
            <a:pPr algn="ctr" defTabSz="825500">
              <a:defRPr>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644" name="矩形"/>
          <p:cNvSpPr/>
          <p:nvPr/>
        </p:nvSpPr>
        <p:spPr>
          <a:xfrm>
            <a:off x="145415" y="7521575"/>
            <a:ext cx="24118570" cy="6000750"/>
          </a:xfrm>
          <a:prstGeom prst="rect">
            <a:avLst/>
          </a:prstGeom>
          <a:ln w="25400">
            <a:solidFill>
              <a:srgbClr val="FEAD00"/>
            </a:solidFill>
            <a:miter lim="400000"/>
          </a:ln>
        </p:spPr>
        <p:txBody>
          <a:bodyPr lIns="50800" tIns="50800" rIns="50800" bIns="50800" anchor="ctr"/>
          <a:lstStyle/>
          <a:p>
            <a:pPr algn="ctr" defTabSz="825500">
              <a:defRPr>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645" name="Source image3# (post-dispense)"/>
          <p:cNvSpPr txBox="1"/>
          <p:nvPr/>
        </p:nvSpPr>
        <p:spPr>
          <a:xfrm>
            <a:off x="2721124" y="6054877"/>
            <a:ext cx="4190391" cy="461366"/>
          </a:xfrm>
          <a:prstGeom prst="rect">
            <a:avLst/>
          </a:prstGeom>
          <a:ln w="12700">
            <a:miter lim="400000"/>
          </a:ln>
        </p:spPr>
        <p:txBody>
          <a:bodyPr wrap="none" lIns="50800" tIns="50800" rIns="50800" bIns="50800" anchor="ctr">
            <a:spAutoFit/>
          </a:bodyPr>
          <a:lstStyle>
            <a:lvl1pPr algn="ctr" defTabSz="2438400">
              <a:defRPr sz="2400">
                <a:solidFill>
                  <a:srgbClr val="5E5E5E"/>
                </a:solidFill>
                <a:latin typeface="+mn-lt"/>
                <a:ea typeface="+mn-ea"/>
                <a:cs typeface="+mn-cs"/>
                <a:sym typeface="Helvetica Neue" panose="02000503000000020004"/>
              </a:defRPr>
            </a:lvl1pPr>
          </a:lstStyle>
          <a:p>
            <a:r>
              <a:t>Source image (post-dispense)</a:t>
            </a:r>
          </a:p>
        </p:txBody>
      </p:sp>
      <p:sp>
        <p:nvSpPr>
          <p:cNvPr id="646" name="Source image3# (post-dispense)"/>
          <p:cNvSpPr txBox="1"/>
          <p:nvPr/>
        </p:nvSpPr>
        <p:spPr>
          <a:xfrm>
            <a:off x="10962812" y="6054445"/>
            <a:ext cx="2484731" cy="461366"/>
          </a:xfrm>
          <a:prstGeom prst="rect">
            <a:avLst/>
          </a:prstGeom>
          <a:ln w="12700">
            <a:miter lim="400000"/>
          </a:ln>
        </p:spPr>
        <p:txBody>
          <a:bodyPr wrap="none" lIns="50800" tIns="50800" rIns="50800" bIns="50800" anchor="ctr">
            <a:spAutoFit/>
          </a:bodyPr>
          <a:lstStyle>
            <a:lvl1pPr algn="ctr" defTabSz="2438400">
              <a:defRPr sz="2400">
                <a:solidFill>
                  <a:srgbClr val="5E5E5E"/>
                </a:solidFill>
                <a:latin typeface="+mn-lt"/>
                <a:ea typeface="+mn-ea"/>
                <a:cs typeface="+mn-cs"/>
                <a:sym typeface="Helvetica Neue" panose="02000503000000020004"/>
              </a:defRPr>
            </a:lvl1pPr>
          </a:lstStyle>
          <a:p>
            <a:r>
              <a:t>extract glue color</a:t>
            </a:r>
          </a:p>
        </p:txBody>
      </p:sp>
      <p:sp>
        <p:nvSpPr>
          <p:cNvPr id="647" name="Source image3# (post-dispense)"/>
          <p:cNvSpPr txBox="1"/>
          <p:nvPr/>
        </p:nvSpPr>
        <p:spPr>
          <a:xfrm>
            <a:off x="18727669" y="6054259"/>
            <a:ext cx="1886713" cy="461367"/>
          </a:xfrm>
          <a:prstGeom prst="rect">
            <a:avLst/>
          </a:prstGeom>
          <a:ln w="12700">
            <a:miter lim="400000"/>
          </a:ln>
        </p:spPr>
        <p:txBody>
          <a:bodyPr wrap="none" lIns="50800" tIns="50800" rIns="50800" bIns="50800" anchor="ctr">
            <a:spAutoFit/>
          </a:bodyPr>
          <a:lstStyle>
            <a:lvl1pPr algn="ctr" defTabSz="2438400">
              <a:defRPr sz="2400">
                <a:solidFill>
                  <a:srgbClr val="5E5E5E"/>
                </a:solidFill>
                <a:latin typeface="+mn-lt"/>
                <a:ea typeface="+mn-ea"/>
                <a:cs typeface="+mn-cs"/>
                <a:sym typeface="Helvetica Neue" panose="02000503000000020004"/>
              </a:defRPr>
            </a:lvl1pPr>
          </a:lstStyle>
          <a:p>
            <a:r>
              <a:t>extract result</a:t>
            </a:r>
          </a:p>
        </p:txBody>
      </p:sp>
      <p:sp>
        <p:nvSpPr>
          <p:cNvPr id="648" name="The purpose of this process is used to extract the Glue path…"/>
          <p:cNvSpPr txBox="1"/>
          <p:nvPr/>
        </p:nvSpPr>
        <p:spPr>
          <a:xfrm>
            <a:off x="743866" y="11143647"/>
            <a:ext cx="15093555" cy="1332230"/>
          </a:xfrm>
          <a:prstGeom prst="rect">
            <a:avLst/>
          </a:prstGeom>
          <a:ln w="12700">
            <a:miter lim="400000"/>
          </a:ln>
        </p:spPr>
        <p:txBody>
          <a:bodyPr lIns="50800" tIns="50800" rIns="50800" bIns="50800" anchor="ctr">
            <a:spAutoFit/>
          </a:bodyPr>
          <a:lstStyle/>
          <a:p>
            <a:pPr>
              <a:defRPr sz="2400" b="1">
                <a:latin typeface="+mn-lt"/>
                <a:ea typeface="+mn-ea"/>
                <a:cs typeface="+mn-cs"/>
                <a:sym typeface="Helvetica Neue" panose="02000503000000020004"/>
              </a:defRPr>
            </a:pPr>
            <a:r>
              <a:rPr sz="2000"/>
              <a:t>The purpose of this process is used to extract the Glue path</a:t>
            </a:r>
          </a:p>
          <a:p>
            <a:pPr>
              <a:defRPr sz="2400">
                <a:latin typeface="+mn-lt"/>
                <a:ea typeface="+mn-ea"/>
                <a:cs typeface="+mn-cs"/>
                <a:sym typeface="Helvetica Neue" panose="02000503000000020004"/>
              </a:defRPr>
            </a:pPr>
            <a:r>
              <a:rPr sz="2000"/>
              <a:t>Step 1#  Capture pose</a:t>
            </a:r>
            <a:r>
              <a:rPr lang="en-US" sz="2000"/>
              <a:t>1</a:t>
            </a:r>
            <a:r>
              <a:rPr sz="2000"/>
              <a:t> source image</a:t>
            </a:r>
          </a:p>
          <a:p>
            <a:pPr>
              <a:defRPr sz="2400">
                <a:latin typeface="+mn-lt"/>
                <a:ea typeface="+mn-ea"/>
                <a:cs typeface="+mn-cs"/>
                <a:sym typeface="Helvetica Neue" panose="02000503000000020004"/>
              </a:defRPr>
            </a:pPr>
            <a:r>
              <a:rPr sz="2000"/>
              <a:t>Step 2#  Extract the color of glue path</a:t>
            </a:r>
          </a:p>
          <a:p>
            <a:pPr>
              <a:defRPr sz="2400">
                <a:latin typeface="+mn-lt"/>
                <a:ea typeface="+mn-ea"/>
                <a:cs typeface="+mn-cs"/>
                <a:sym typeface="Helvetica Neue" panose="02000503000000020004"/>
              </a:defRPr>
            </a:pPr>
            <a:r>
              <a:rPr sz="2000"/>
              <a:t>Step 3#  Inspect the glue path</a:t>
            </a:r>
          </a:p>
        </p:txBody>
      </p:sp>
      <p:sp>
        <p:nvSpPr>
          <p:cNvPr id="649" name="Step 1#"/>
          <p:cNvSpPr txBox="1"/>
          <p:nvPr/>
        </p:nvSpPr>
        <p:spPr>
          <a:xfrm>
            <a:off x="6000573" y="5504376"/>
            <a:ext cx="1348780" cy="507207"/>
          </a:xfrm>
          <a:prstGeom prst="rect">
            <a:avLst/>
          </a:prstGeom>
          <a:solidFill>
            <a:srgbClr val="FEAD00"/>
          </a:solidFill>
          <a:ln w="12700">
            <a:miter lim="400000"/>
          </a:ln>
        </p:spPr>
        <p:txBody>
          <a:bodyPr wrap="none" lIns="50800" tIns="50800" rIns="50800" bIns="50800" anchor="ctr">
            <a:spAutoFit/>
          </a:bodyPr>
          <a:lstStyle>
            <a:lvl1pPr algn="ctr" defTabSz="825500">
              <a:defRPr sz="3200">
                <a:latin typeface="Calibri" panose="020F0502020204030204"/>
                <a:ea typeface="Calibri" panose="020F0502020204030204"/>
                <a:cs typeface="Calibri" panose="020F0502020204030204"/>
                <a:sym typeface="Calibri" panose="020F0502020204030204"/>
              </a:defRPr>
            </a:lvl1pPr>
          </a:lstStyle>
          <a:p>
            <a:r>
              <a:t>Step 1#</a:t>
            </a:r>
          </a:p>
        </p:txBody>
      </p:sp>
      <p:sp>
        <p:nvSpPr>
          <p:cNvPr id="650" name="Step 1#"/>
          <p:cNvSpPr txBox="1"/>
          <p:nvPr/>
        </p:nvSpPr>
        <p:spPr>
          <a:xfrm>
            <a:off x="13329127" y="5349357"/>
            <a:ext cx="1339850" cy="593725"/>
          </a:xfrm>
          <a:prstGeom prst="rect">
            <a:avLst/>
          </a:prstGeom>
          <a:solidFill>
            <a:srgbClr val="FEAD00"/>
          </a:solidFill>
          <a:ln w="12700">
            <a:miter lim="400000"/>
          </a:ln>
        </p:spPr>
        <p:txBody>
          <a:bodyPr wrap="none" lIns="50800" tIns="50800" rIns="50800" bIns="50800" anchor="ctr">
            <a:spAutoFit/>
          </a:bodyPr>
          <a:lstStyle/>
          <a:p>
            <a:pPr algn="ctr" defTabSz="825500">
              <a:defRPr sz="3200">
                <a:latin typeface="Calibri" panose="020F0502020204030204"/>
                <a:ea typeface="Calibri" panose="020F0502020204030204"/>
                <a:cs typeface="Calibri" panose="020F0502020204030204"/>
                <a:sym typeface="Calibri" panose="020F0502020204030204"/>
              </a:defRPr>
            </a:pPr>
            <a:r>
              <a:rPr sz="2000"/>
              <a:t>Step 2#</a:t>
            </a:r>
          </a:p>
        </p:txBody>
      </p:sp>
      <p:sp>
        <p:nvSpPr>
          <p:cNvPr id="651" name="Step 1#"/>
          <p:cNvSpPr txBox="1"/>
          <p:nvPr/>
        </p:nvSpPr>
        <p:spPr>
          <a:xfrm>
            <a:off x="21005644" y="5414762"/>
            <a:ext cx="1339850" cy="593725"/>
          </a:xfrm>
          <a:prstGeom prst="rect">
            <a:avLst/>
          </a:prstGeom>
          <a:solidFill>
            <a:srgbClr val="FEAD00"/>
          </a:solidFill>
          <a:ln w="12700">
            <a:miter lim="400000"/>
          </a:ln>
        </p:spPr>
        <p:txBody>
          <a:bodyPr wrap="none" lIns="50800" tIns="50800" rIns="50800" bIns="50800" anchor="ctr">
            <a:spAutoFit/>
          </a:bodyPr>
          <a:lstStyle/>
          <a:p>
            <a:pPr algn="ctr" defTabSz="825500">
              <a:defRPr sz="3200">
                <a:latin typeface="Calibri" panose="020F0502020204030204"/>
                <a:ea typeface="Calibri" panose="020F0502020204030204"/>
                <a:cs typeface="Calibri" panose="020F0502020204030204"/>
                <a:sym typeface="Calibri" panose="020F0502020204030204"/>
              </a:defRPr>
            </a:pPr>
            <a:r>
              <a:rPr sz="2000"/>
              <a:t>Step 3#</a:t>
            </a:r>
          </a:p>
        </p:txBody>
      </p:sp>
      <p:graphicFrame>
        <p:nvGraphicFramePr>
          <p:cNvPr id="652" name="表格 10"/>
          <p:cNvGraphicFramePr/>
          <p:nvPr/>
        </p:nvGraphicFramePr>
        <p:xfrm>
          <a:off x="742950" y="8044180"/>
          <a:ext cx="1911350" cy="2352039"/>
        </p:xfrm>
        <a:graphic>
          <a:graphicData uri="http://schemas.openxmlformats.org/drawingml/2006/table">
            <a:tbl>
              <a:tblPr>
                <a:tableStyleId>{4C3C2611-4C71-4FC5-86AE-919BDF0F9419}</a:tableStyleId>
              </a:tblPr>
              <a:tblGrid>
                <a:gridCol w="1911350">
                  <a:extLst>
                    <a:ext uri="{9D8B030D-6E8A-4147-A177-3AD203B41FA5}">
                      <a16:colId xmlns:a16="http://schemas.microsoft.com/office/drawing/2014/main" val="20000"/>
                    </a:ext>
                  </a:extLst>
                </a:gridCol>
              </a:tblGrid>
              <a:tr h="578485">
                <a:tc>
                  <a:txBody>
                    <a:bodyPr/>
                    <a:lstStyle/>
                    <a:p>
                      <a:pPr defTabSz="584200">
                        <a:defRPr sz="1800"/>
                      </a:pPr>
                      <a:r>
                        <a:rPr sz="2400">
                          <a:solidFill>
                            <a:srgbClr val="5E5E5E"/>
                          </a:solidFill>
                          <a:latin typeface="+mn-lt"/>
                          <a:ea typeface="+mn-ea"/>
                          <a:cs typeface="+mn-cs"/>
                          <a:sym typeface="Helvetica Neue" panose="02000503000000020004"/>
                        </a:rPr>
                        <a:t>missing</a:t>
                      </a:r>
                    </a:p>
                  </a:txBody>
                  <a:tcPr marL="45720" marR="45720" horzOverflow="overflow">
                    <a:lnL w="12700">
                      <a:solidFill>
                        <a:srgbClr val="5E5E5E"/>
                      </a:solidFill>
                    </a:lnL>
                    <a:lnR w="12700">
                      <a:solidFill>
                        <a:srgbClr val="5E5E5E"/>
                      </a:solidFill>
                    </a:lnR>
                    <a:lnT w="12700">
                      <a:solidFill>
                        <a:srgbClr val="5E5E5E"/>
                      </a:solidFill>
                    </a:lnT>
                    <a:lnB w="12700">
                      <a:solidFill>
                        <a:srgbClr val="5E5E5E"/>
                      </a:solidFill>
                    </a:lnB>
                  </a:tcPr>
                </a:tc>
                <a:extLst>
                  <a:ext uri="{0D108BD9-81ED-4DB2-BD59-A6C34878D82A}">
                    <a16:rowId xmlns:a16="http://schemas.microsoft.com/office/drawing/2014/main" val="10000"/>
                  </a:ext>
                </a:extLst>
              </a:tr>
              <a:tr h="1773554">
                <a:tc>
                  <a:txBody>
                    <a:bodyPr/>
                    <a:lstStyle/>
                    <a:p>
                      <a:pPr>
                        <a:defRPr>
                          <a:sym typeface="Helvetica"/>
                        </a:defRPr>
                      </a:pPr>
                      <a:endParaRPr/>
                    </a:p>
                  </a:txBody>
                  <a:tcPr marL="45720" marR="45720" horzOverflow="overflow">
                    <a:lnL w="12700">
                      <a:solidFill>
                        <a:srgbClr val="5E5E5E"/>
                      </a:solidFill>
                    </a:lnL>
                    <a:lnR w="12700">
                      <a:solidFill>
                        <a:srgbClr val="5E5E5E"/>
                      </a:solidFill>
                    </a:lnR>
                    <a:lnT w="12700">
                      <a:solidFill>
                        <a:srgbClr val="5E5E5E"/>
                      </a:solidFill>
                    </a:lnT>
                    <a:lnB w="12700">
                      <a:solidFill>
                        <a:srgbClr val="5E5E5E"/>
                      </a:solidFill>
                    </a:lnB>
                  </a:tcPr>
                </a:tc>
                <a:extLst>
                  <a:ext uri="{0D108BD9-81ED-4DB2-BD59-A6C34878D82A}">
                    <a16:rowId xmlns:a16="http://schemas.microsoft.com/office/drawing/2014/main" val="10001"/>
                  </a:ext>
                </a:extLst>
              </a:tr>
            </a:tbl>
          </a:graphicData>
        </a:graphic>
      </p:graphicFrame>
      <p:sp>
        <p:nvSpPr>
          <p:cNvPr id="653" name="Step 1#"/>
          <p:cNvSpPr txBox="1"/>
          <p:nvPr/>
        </p:nvSpPr>
        <p:spPr>
          <a:xfrm>
            <a:off x="866139" y="8966914"/>
            <a:ext cx="1669416" cy="507207"/>
          </a:xfrm>
          <a:prstGeom prst="rect">
            <a:avLst/>
          </a:prstGeom>
          <a:solidFill>
            <a:srgbClr val="FEAD00"/>
          </a:solidFill>
          <a:ln w="12700">
            <a:miter lim="400000"/>
          </a:ln>
        </p:spPr>
        <p:txBody>
          <a:bodyPr lIns="50800" tIns="50800" rIns="50800" bIns="50800" anchor="ctr">
            <a:spAutoFit/>
          </a:bodyPr>
          <a:lstStyle/>
          <a:p>
            <a:pPr algn="ctr" defTabSz="825500">
              <a:defRPr sz="3200">
                <a:latin typeface="Calibri" panose="020F0502020204030204"/>
                <a:ea typeface="Calibri" panose="020F0502020204030204"/>
                <a:cs typeface="Calibri" panose="020F0502020204030204"/>
                <a:sym typeface="Calibri" panose="020F0502020204030204"/>
              </a:defRPr>
            </a:pPr>
            <a:r>
              <a:rPr sz="2000"/>
              <a:t>Step 2# </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13293725" y="5356860"/>
            <a:ext cx="3399790" cy="3688080"/>
          </a:xfrm>
          <a:prstGeom prst="rect">
            <a:avLst/>
          </a:prstGeom>
        </p:spPr>
      </p:pic>
      <p:sp>
        <p:nvSpPr>
          <p:cNvPr id="661" name="线条"/>
          <p:cNvSpPr/>
          <p:nvPr/>
        </p:nvSpPr>
        <p:spPr>
          <a:xfrm>
            <a:off x="-3" y="975002"/>
            <a:ext cx="24384006" cy="1"/>
          </a:xfrm>
          <a:prstGeom prst="line">
            <a:avLst/>
          </a:prstGeom>
          <a:ln w="25400">
            <a:solidFill>
              <a:srgbClr val="000000"/>
            </a:solidFill>
            <a:miter lim="400000"/>
          </a:ln>
        </p:spPr>
        <p:txBody>
          <a:bodyPr lIns="45718" tIns="45718" rIns="45718" bIns="45718"/>
          <a:lstStyle/>
          <a:p>
            <a:endParaRPr/>
          </a:p>
        </p:txBody>
      </p:sp>
      <p:sp>
        <p:nvSpPr>
          <p:cNvPr id="662" name="Audio | C015 Vision Flow"/>
          <p:cNvSpPr txBox="1">
            <a:spLocks noGrp="1"/>
          </p:cNvSpPr>
          <p:nvPr>
            <p:ph type="body" sz="quarter" idx="1"/>
          </p:nvPr>
        </p:nvSpPr>
        <p:spPr>
          <a:prstGeom prst="rect">
            <a:avLst/>
          </a:prstGeom>
        </p:spPr>
        <p:txBody>
          <a:bodyPr>
            <a:noAutofit/>
          </a:bodyPr>
          <a:lstStyle/>
          <a:p>
            <a:pPr marL="0" indent="0" defTabSz="695960">
              <a:spcBef>
                <a:spcPts val="0"/>
              </a:spcBef>
              <a:buSzTx/>
              <a:buNone/>
              <a:defRPr sz="3000">
                <a:solidFill>
                  <a:srgbClr val="0096FF"/>
                </a:solidFill>
                <a:latin typeface="Calibri" panose="020F0502020204030204"/>
                <a:ea typeface="Calibri" panose="020F0502020204030204"/>
                <a:cs typeface="Calibri" panose="020F0502020204030204"/>
                <a:sym typeface="Calibri" panose="020F0502020204030204"/>
              </a:defRPr>
            </a:pPr>
            <a:r>
              <a:rPr sz="4000">
                <a:latin typeface="+mj-lt"/>
                <a:cs typeface="+mj-lt"/>
              </a:rPr>
              <a:t>Audio </a:t>
            </a:r>
            <a:r>
              <a:rPr sz="4000">
                <a:solidFill>
                  <a:srgbClr val="A6AAA9"/>
                </a:solidFill>
                <a:latin typeface="+mj-lt"/>
                <a:cs typeface="+mj-lt"/>
              </a:rPr>
              <a:t>| Glue path AOI Glue Area Region</a:t>
            </a:r>
          </a:p>
        </p:txBody>
      </p:sp>
      <p:sp>
        <p:nvSpPr>
          <p:cNvPr id="663" name="矩形"/>
          <p:cNvSpPr/>
          <p:nvPr/>
        </p:nvSpPr>
        <p:spPr>
          <a:xfrm>
            <a:off x="132715" y="1099819"/>
            <a:ext cx="24118570" cy="8921117"/>
          </a:xfrm>
          <a:prstGeom prst="rect">
            <a:avLst/>
          </a:prstGeom>
          <a:ln w="25400">
            <a:solidFill>
              <a:srgbClr val="FEAD00"/>
            </a:solidFill>
            <a:miter lim="400000"/>
          </a:ln>
        </p:spPr>
        <p:txBody>
          <a:bodyPr lIns="50800" tIns="50800" rIns="50800" bIns="50800" anchor="ctr"/>
          <a:lstStyle/>
          <a:p>
            <a:pPr algn="ctr" defTabSz="825500">
              <a:defRPr>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664" name="矩形"/>
          <p:cNvSpPr/>
          <p:nvPr/>
        </p:nvSpPr>
        <p:spPr>
          <a:xfrm>
            <a:off x="132715" y="10145394"/>
            <a:ext cx="24118570" cy="3376931"/>
          </a:xfrm>
          <a:prstGeom prst="rect">
            <a:avLst/>
          </a:prstGeom>
          <a:ln w="25400">
            <a:solidFill>
              <a:srgbClr val="FEAD00"/>
            </a:solidFill>
            <a:miter lim="400000"/>
          </a:ln>
        </p:spPr>
        <p:txBody>
          <a:bodyPr lIns="50800" tIns="50800" rIns="50800" bIns="50800" anchor="ctr"/>
          <a:lstStyle/>
          <a:p>
            <a:pPr algn="ctr" defTabSz="825500">
              <a:defRPr>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666" name="箭头"/>
          <p:cNvSpPr/>
          <p:nvPr/>
        </p:nvSpPr>
        <p:spPr>
          <a:xfrm>
            <a:off x="5422953" y="2284072"/>
            <a:ext cx="1514250" cy="786515"/>
          </a:xfrm>
          <a:prstGeom prst="rightArrow">
            <a:avLst>
              <a:gd name="adj1" fmla="val 32000"/>
              <a:gd name="adj2" fmla="val 78683"/>
            </a:avLst>
          </a:prstGeom>
          <a:solidFill>
            <a:srgbClr val="000000"/>
          </a:solidFill>
          <a:ln w="12700">
            <a:miter lim="400000"/>
          </a:ln>
        </p:spPr>
        <p:txBody>
          <a:bodyPr lIns="50800" tIns="50800" rIns="50800" bIns="50800" anchor="ctr"/>
          <a:lstStyle/>
          <a:p>
            <a:pPr algn="ctr" defTabSz="825500">
              <a:defRPr>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667" name="箭头"/>
          <p:cNvSpPr/>
          <p:nvPr/>
        </p:nvSpPr>
        <p:spPr>
          <a:xfrm>
            <a:off x="11210343" y="2284072"/>
            <a:ext cx="1514250" cy="786515"/>
          </a:xfrm>
          <a:prstGeom prst="rightArrow">
            <a:avLst>
              <a:gd name="adj1" fmla="val 32000"/>
              <a:gd name="adj2" fmla="val 78683"/>
            </a:avLst>
          </a:prstGeom>
          <a:solidFill>
            <a:srgbClr val="000000"/>
          </a:solidFill>
          <a:ln w="12700">
            <a:miter lim="400000"/>
          </a:ln>
        </p:spPr>
        <p:txBody>
          <a:bodyPr lIns="50800" tIns="50800" rIns="50800" bIns="50800" anchor="ctr"/>
          <a:lstStyle/>
          <a:p>
            <a:pPr algn="ctr" defTabSz="825500">
              <a:defRPr>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668" name="箭头"/>
          <p:cNvSpPr/>
          <p:nvPr/>
        </p:nvSpPr>
        <p:spPr>
          <a:xfrm>
            <a:off x="17219348" y="2284072"/>
            <a:ext cx="1514250" cy="786515"/>
          </a:xfrm>
          <a:prstGeom prst="rightArrow">
            <a:avLst>
              <a:gd name="adj1" fmla="val 32000"/>
              <a:gd name="adj2" fmla="val 78683"/>
            </a:avLst>
          </a:prstGeom>
          <a:solidFill>
            <a:srgbClr val="000000"/>
          </a:solidFill>
          <a:ln w="12700">
            <a:miter lim="400000"/>
          </a:ln>
        </p:spPr>
        <p:txBody>
          <a:bodyPr lIns="50800" tIns="50800" rIns="50800" bIns="50800" anchor="ctr"/>
          <a:lstStyle/>
          <a:p>
            <a:pPr algn="ctr" defTabSz="825500">
              <a:defRPr>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669" name="箭头"/>
          <p:cNvSpPr/>
          <p:nvPr/>
        </p:nvSpPr>
        <p:spPr>
          <a:xfrm rot="5400000">
            <a:off x="21048345" y="4709160"/>
            <a:ext cx="876935" cy="786765"/>
          </a:xfrm>
          <a:prstGeom prst="rightArrow">
            <a:avLst>
              <a:gd name="adj1" fmla="val 32000"/>
              <a:gd name="adj2" fmla="val 78683"/>
            </a:avLst>
          </a:prstGeom>
          <a:solidFill>
            <a:srgbClr val="000000"/>
          </a:solidFill>
          <a:ln w="12700">
            <a:miter lim="400000"/>
          </a:ln>
        </p:spPr>
        <p:txBody>
          <a:bodyPr lIns="50800" tIns="50800" rIns="50800" bIns="50800" anchor="ctr"/>
          <a:lstStyle/>
          <a:p>
            <a:pPr algn="ctr" defTabSz="825500">
              <a:defRPr>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673" name="RGB to gray"/>
          <p:cNvSpPr txBox="1"/>
          <p:nvPr/>
        </p:nvSpPr>
        <p:spPr>
          <a:xfrm>
            <a:off x="5230607" y="1796474"/>
            <a:ext cx="1796187" cy="461366"/>
          </a:xfrm>
          <a:prstGeom prst="rect">
            <a:avLst/>
          </a:prstGeom>
          <a:ln w="12700">
            <a:miter lim="400000"/>
          </a:ln>
        </p:spPr>
        <p:txBody>
          <a:bodyPr wrap="none" lIns="50800" tIns="50800" rIns="50800" bIns="50800" anchor="ctr">
            <a:spAutoFit/>
          </a:bodyPr>
          <a:lstStyle>
            <a:lvl1pPr algn="ctr" defTabSz="2438400">
              <a:defRPr sz="2400">
                <a:solidFill>
                  <a:srgbClr val="5E5E5E"/>
                </a:solidFill>
                <a:latin typeface="+mn-lt"/>
                <a:ea typeface="+mn-ea"/>
                <a:cs typeface="+mn-cs"/>
                <a:sym typeface="Helvetica Neue" panose="02000503000000020004"/>
              </a:defRPr>
            </a:lvl1pPr>
          </a:lstStyle>
          <a:p>
            <a:r>
              <a:t>RGB to gray</a:t>
            </a:r>
          </a:p>
        </p:txBody>
      </p:sp>
      <p:sp>
        <p:nvSpPr>
          <p:cNvPr id="674" name="pattern match"/>
          <p:cNvSpPr txBox="1"/>
          <p:nvPr/>
        </p:nvSpPr>
        <p:spPr>
          <a:xfrm>
            <a:off x="10871986" y="1822509"/>
            <a:ext cx="2028445" cy="461366"/>
          </a:xfrm>
          <a:prstGeom prst="rect">
            <a:avLst/>
          </a:prstGeom>
          <a:ln w="12700">
            <a:miter lim="400000"/>
          </a:ln>
        </p:spPr>
        <p:txBody>
          <a:bodyPr wrap="none" lIns="50800" tIns="50800" rIns="50800" bIns="50800" anchor="ctr">
            <a:spAutoFit/>
          </a:bodyPr>
          <a:lstStyle>
            <a:lvl1pPr algn="ctr" defTabSz="2438400">
              <a:defRPr sz="2400">
                <a:solidFill>
                  <a:srgbClr val="5E5E5E"/>
                </a:solidFill>
                <a:latin typeface="+mn-lt"/>
                <a:ea typeface="+mn-ea"/>
                <a:cs typeface="+mn-cs"/>
                <a:sym typeface="Helvetica Neue" panose="02000503000000020004"/>
              </a:defRPr>
            </a:lvl1pPr>
          </a:lstStyle>
          <a:p>
            <a:r>
              <a:t>pattern match</a:t>
            </a:r>
          </a:p>
        </p:txBody>
      </p:sp>
      <p:sp>
        <p:nvSpPr>
          <p:cNvPr id="675" name="pattern match"/>
          <p:cNvSpPr txBox="1"/>
          <p:nvPr/>
        </p:nvSpPr>
        <p:spPr>
          <a:xfrm>
            <a:off x="16855466" y="1822510"/>
            <a:ext cx="1999489" cy="461367"/>
          </a:xfrm>
          <a:prstGeom prst="rect">
            <a:avLst/>
          </a:prstGeom>
          <a:ln w="12700">
            <a:miter lim="400000"/>
          </a:ln>
        </p:spPr>
        <p:txBody>
          <a:bodyPr wrap="none" lIns="50800" tIns="50800" rIns="50800" bIns="50800" anchor="ctr">
            <a:spAutoFit/>
          </a:bodyPr>
          <a:lstStyle/>
          <a:p>
            <a:pPr algn="ctr" defTabSz="2438400">
              <a:defRPr sz="2400">
                <a:solidFill>
                  <a:srgbClr val="5E5E5E"/>
                </a:solidFill>
                <a:latin typeface="+mn-lt"/>
                <a:ea typeface="+mn-ea"/>
                <a:cs typeface="+mn-cs"/>
                <a:sym typeface="Helvetica Neue" panose="02000503000000020004"/>
              </a:defRPr>
            </a:pPr>
            <a:r>
              <a:rPr sz="2000"/>
              <a:t>find line/circle</a:t>
            </a:r>
          </a:p>
        </p:txBody>
      </p:sp>
      <p:sp>
        <p:nvSpPr>
          <p:cNvPr id="676" name="RGB to gray"/>
          <p:cNvSpPr txBox="1"/>
          <p:nvPr/>
        </p:nvSpPr>
        <p:spPr>
          <a:xfrm>
            <a:off x="16971833" y="4529982"/>
            <a:ext cx="2626767" cy="829666"/>
          </a:xfrm>
          <a:prstGeom prst="rect">
            <a:avLst/>
          </a:prstGeom>
          <a:ln w="12700">
            <a:miter lim="400000"/>
          </a:ln>
        </p:spPr>
        <p:txBody>
          <a:bodyPr wrap="none" lIns="50800" tIns="50800" rIns="50800" bIns="50800" anchor="ctr">
            <a:spAutoFit/>
          </a:bodyPr>
          <a:lstStyle/>
          <a:p>
            <a:pPr algn="ctr" defTabSz="2438400">
              <a:defRPr sz="2400">
                <a:solidFill>
                  <a:srgbClr val="5E5E5E"/>
                </a:solidFill>
                <a:latin typeface="+mn-lt"/>
                <a:ea typeface="+mn-ea"/>
                <a:cs typeface="+mn-cs"/>
                <a:sym typeface="Helvetica Neue" panose="02000503000000020004"/>
              </a:defRPr>
            </a:pPr>
            <a:r>
              <a:rPr sz="2000"/>
              <a:t>Create </a:t>
            </a:r>
          </a:p>
          <a:p>
            <a:pPr algn="ctr" defTabSz="2438400">
              <a:defRPr sz="2400">
                <a:solidFill>
                  <a:srgbClr val="5E5E5E"/>
                </a:solidFill>
                <a:latin typeface="+mn-lt"/>
                <a:ea typeface="+mn-ea"/>
                <a:cs typeface="+mn-cs"/>
                <a:sym typeface="Helvetica Neue" panose="02000503000000020004"/>
              </a:defRPr>
            </a:pPr>
            <a:r>
              <a:rPr sz="2000"/>
              <a:t>coordinate system</a:t>
            </a:r>
          </a:p>
        </p:txBody>
      </p:sp>
      <p:sp>
        <p:nvSpPr>
          <p:cNvPr id="677" name="箭头"/>
          <p:cNvSpPr/>
          <p:nvPr/>
        </p:nvSpPr>
        <p:spPr>
          <a:xfrm rot="10800000">
            <a:off x="17228238" y="6966562"/>
            <a:ext cx="1514250" cy="786516"/>
          </a:xfrm>
          <a:prstGeom prst="rightArrow">
            <a:avLst>
              <a:gd name="adj1" fmla="val 32000"/>
              <a:gd name="adj2" fmla="val 78683"/>
            </a:avLst>
          </a:prstGeom>
          <a:solidFill>
            <a:srgbClr val="000000"/>
          </a:solidFill>
          <a:ln w="12700">
            <a:miter lim="400000"/>
          </a:ln>
        </p:spPr>
        <p:txBody>
          <a:bodyPr lIns="50800" tIns="50800" rIns="50800" bIns="50800" anchor="ctr"/>
          <a:lstStyle/>
          <a:p>
            <a:pPr algn="ctr" defTabSz="825500">
              <a:defRPr>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grpSp>
        <p:nvGrpSpPr>
          <p:cNvPr id="686" name="Step 1#"/>
          <p:cNvGrpSpPr/>
          <p:nvPr/>
        </p:nvGrpSpPr>
        <p:grpSpPr>
          <a:xfrm>
            <a:off x="14318912" y="4080380"/>
            <a:ext cx="1194473" cy="492257"/>
            <a:chOff x="-990599" y="485772"/>
            <a:chExt cx="1194471" cy="492255"/>
          </a:xfrm>
        </p:grpSpPr>
        <p:sp>
          <p:nvSpPr>
            <p:cNvPr id="684" name="矩形"/>
            <p:cNvSpPr/>
            <p:nvPr/>
          </p:nvSpPr>
          <p:spPr>
            <a:xfrm>
              <a:off x="-986454" y="569086"/>
              <a:ext cx="1186181" cy="408941"/>
            </a:xfrm>
            <a:prstGeom prst="rect">
              <a:avLst/>
            </a:prstGeom>
            <a:solidFill>
              <a:srgbClr val="FEAD00"/>
            </a:solidFill>
            <a:ln w="12700" cap="flat">
              <a:noFill/>
              <a:miter lim="400000"/>
            </a:ln>
            <a:effectLst/>
          </p:spPr>
          <p:txBody>
            <a:bodyPr wrap="square" lIns="50800" tIns="50800" rIns="50800" bIns="50800" numCol="1" anchor="ctr">
              <a:noAutofit/>
            </a:bodyPr>
            <a:lstStyle/>
            <a:p>
              <a:pPr algn="ctr" defTabSz="825500">
                <a:defRPr sz="3200">
                  <a:latin typeface="Helvetica Neue Medium" panose="02000503000000020004"/>
                  <a:ea typeface="Helvetica Neue Medium" panose="02000503000000020004"/>
                  <a:cs typeface="Helvetica Neue Medium" panose="02000503000000020004"/>
                  <a:sym typeface="Helvetica Neue Medium" panose="02000503000000020004"/>
                </a:defRPr>
              </a:pPr>
              <a:endParaRPr sz="2000"/>
            </a:p>
          </p:txBody>
        </p:sp>
        <p:sp>
          <p:nvSpPr>
            <p:cNvPr id="685" name="Step 3#"/>
            <p:cNvSpPr txBox="1"/>
            <p:nvPr/>
          </p:nvSpPr>
          <p:spPr>
            <a:xfrm>
              <a:off x="-990599" y="485772"/>
              <a:ext cx="1194471" cy="454918"/>
            </a:xfrm>
            <a:prstGeom prst="rect">
              <a:avLst/>
            </a:prstGeom>
            <a:noFill/>
            <a:ln w="12700" cap="flat">
              <a:noFill/>
              <a:miter lim="400000"/>
            </a:ln>
            <a:effectLst/>
          </p:spPr>
          <p:txBody>
            <a:bodyPr wrap="none" lIns="50800" tIns="50800" rIns="50800" bIns="50800" numCol="1" anchor="ctr">
              <a:spAutoFit/>
            </a:bodyPr>
            <a:lstStyle/>
            <a:p>
              <a:pPr algn="ctr" defTabSz="825500">
                <a:defRPr sz="2800">
                  <a:latin typeface="Calibri" panose="020F0502020204030204"/>
                  <a:ea typeface="Calibri" panose="020F0502020204030204"/>
                  <a:cs typeface="Calibri" panose="020F0502020204030204"/>
                  <a:sym typeface="Calibri" panose="020F0502020204030204"/>
                </a:defRPr>
              </a:pPr>
              <a:r>
                <a:rPr sz="2000"/>
                <a:t>Step 3#</a:t>
              </a:r>
            </a:p>
          </p:txBody>
        </p:sp>
      </p:grpSp>
      <p:grpSp>
        <p:nvGrpSpPr>
          <p:cNvPr id="689" name="Step 1#"/>
          <p:cNvGrpSpPr/>
          <p:nvPr/>
        </p:nvGrpSpPr>
        <p:grpSpPr>
          <a:xfrm>
            <a:off x="21093728" y="9230230"/>
            <a:ext cx="1194471" cy="454919"/>
            <a:chOff x="0" y="0"/>
            <a:chExt cx="1194469" cy="454917"/>
          </a:xfrm>
        </p:grpSpPr>
        <p:sp>
          <p:nvSpPr>
            <p:cNvPr id="687" name="矩形"/>
            <p:cNvSpPr/>
            <p:nvPr/>
          </p:nvSpPr>
          <p:spPr>
            <a:xfrm>
              <a:off x="4144" y="22988"/>
              <a:ext cx="1186181" cy="408941"/>
            </a:xfrm>
            <a:prstGeom prst="rect">
              <a:avLst/>
            </a:prstGeom>
            <a:solidFill>
              <a:srgbClr val="FEAD00"/>
            </a:solidFill>
            <a:ln w="12700" cap="flat">
              <a:noFill/>
              <a:miter lim="400000"/>
            </a:ln>
            <a:effectLst/>
          </p:spPr>
          <p:txBody>
            <a:bodyPr wrap="square" lIns="50800" tIns="50800" rIns="50800" bIns="50800" numCol="1" anchor="ctr">
              <a:noAutofit/>
            </a:bodyPr>
            <a:lstStyle/>
            <a:p>
              <a:pPr algn="ctr" defTabSz="825500">
                <a:defRPr sz="3200">
                  <a:latin typeface="Helvetica Neue Medium" panose="02000503000000020004"/>
                  <a:ea typeface="Helvetica Neue Medium" panose="02000503000000020004"/>
                  <a:cs typeface="Helvetica Neue Medium" panose="02000503000000020004"/>
                  <a:sym typeface="Helvetica Neue Medium" panose="02000503000000020004"/>
                </a:defRPr>
              </a:pPr>
              <a:endParaRPr sz="2000"/>
            </a:p>
          </p:txBody>
        </p:sp>
        <p:sp>
          <p:nvSpPr>
            <p:cNvPr id="688" name="Step 5#"/>
            <p:cNvSpPr txBox="1"/>
            <p:nvPr/>
          </p:nvSpPr>
          <p:spPr>
            <a:xfrm>
              <a:off x="-1" y="0"/>
              <a:ext cx="1194471" cy="454918"/>
            </a:xfrm>
            <a:prstGeom prst="rect">
              <a:avLst/>
            </a:prstGeom>
            <a:noFill/>
            <a:ln w="12700" cap="flat">
              <a:noFill/>
              <a:miter lim="400000"/>
            </a:ln>
            <a:effectLst/>
          </p:spPr>
          <p:txBody>
            <a:bodyPr wrap="none" lIns="50800" tIns="50800" rIns="50800" bIns="50800" numCol="1" anchor="ctr">
              <a:spAutoFit/>
            </a:bodyPr>
            <a:lstStyle/>
            <a:p>
              <a:pPr algn="ctr" defTabSz="825500">
                <a:defRPr sz="2800">
                  <a:latin typeface="Calibri" panose="020F0502020204030204"/>
                  <a:ea typeface="Calibri" panose="020F0502020204030204"/>
                  <a:cs typeface="Calibri" panose="020F0502020204030204"/>
                  <a:sym typeface="Calibri" panose="020F0502020204030204"/>
                </a:defRPr>
              </a:pPr>
              <a:r>
                <a:rPr sz="2000"/>
                <a:t>Step 5#</a:t>
              </a:r>
            </a:p>
          </p:txBody>
        </p:sp>
      </p:grpSp>
      <p:grpSp>
        <p:nvGrpSpPr>
          <p:cNvPr id="692" name="Step 1#"/>
          <p:cNvGrpSpPr/>
          <p:nvPr/>
        </p:nvGrpSpPr>
        <p:grpSpPr>
          <a:xfrm>
            <a:off x="14396384" y="9207370"/>
            <a:ext cx="1194772" cy="477651"/>
            <a:chOff x="-708660" y="614042"/>
            <a:chExt cx="1194771" cy="477649"/>
          </a:xfrm>
        </p:grpSpPr>
        <p:sp>
          <p:nvSpPr>
            <p:cNvPr id="690" name="矩形"/>
            <p:cNvSpPr/>
            <p:nvPr/>
          </p:nvSpPr>
          <p:spPr>
            <a:xfrm>
              <a:off x="-700070" y="682750"/>
              <a:ext cx="1186181" cy="408941"/>
            </a:xfrm>
            <a:prstGeom prst="rect">
              <a:avLst/>
            </a:prstGeom>
            <a:solidFill>
              <a:srgbClr val="FEAD00"/>
            </a:solidFill>
            <a:ln w="12700" cap="flat">
              <a:noFill/>
              <a:miter lim="400000"/>
            </a:ln>
            <a:effectLst/>
          </p:spPr>
          <p:txBody>
            <a:bodyPr wrap="square" lIns="50800" tIns="50800" rIns="50800" bIns="50800" numCol="1" anchor="ctr">
              <a:noAutofit/>
            </a:bodyPr>
            <a:lstStyle/>
            <a:p>
              <a:pPr algn="ctr" defTabSz="825500">
                <a:defRPr sz="3200">
                  <a:latin typeface="Helvetica Neue Medium" panose="02000503000000020004"/>
                  <a:ea typeface="Helvetica Neue Medium" panose="02000503000000020004"/>
                  <a:cs typeface="Helvetica Neue Medium" panose="02000503000000020004"/>
                  <a:sym typeface="Helvetica Neue Medium" panose="02000503000000020004"/>
                </a:defRPr>
              </a:pPr>
              <a:endParaRPr sz="2000"/>
            </a:p>
          </p:txBody>
        </p:sp>
        <p:sp>
          <p:nvSpPr>
            <p:cNvPr id="691" name="Step 6#"/>
            <p:cNvSpPr txBox="1"/>
            <p:nvPr/>
          </p:nvSpPr>
          <p:spPr>
            <a:xfrm>
              <a:off x="-708660" y="614042"/>
              <a:ext cx="1194471" cy="454918"/>
            </a:xfrm>
            <a:prstGeom prst="rect">
              <a:avLst/>
            </a:prstGeom>
            <a:noFill/>
            <a:ln w="12700" cap="flat">
              <a:noFill/>
              <a:miter lim="400000"/>
            </a:ln>
            <a:effectLst/>
          </p:spPr>
          <p:txBody>
            <a:bodyPr wrap="none" lIns="50800" tIns="50800" rIns="50800" bIns="50800" numCol="1" anchor="ctr">
              <a:spAutoFit/>
            </a:bodyPr>
            <a:lstStyle/>
            <a:p>
              <a:pPr algn="ctr" defTabSz="825500">
                <a:defRPr sz="2800">
                  <a:latin typeface="Calibri" panose="020F0502020204030204"/>
                  <a:ea typeface="Calibri" panose="020F0502020204030204"/>
                  <a:cs typeface="Calibri" panose="020F0502020204030204"/>
                  <a:sym typeface="Calibri" panose="020F0502020204030204"/>
                </a:defRPr>
              </a:pPr>
              <a:r>
                <a:rPr sz="2000"/>
                <a:t>Step 6#</a:t>
              </a:r>
            </a:p>
          </p:txBody>
        </p:sp>
      </p:grpSp>
      <p:sp>
        <p:nvSpPr>
          <p:cNvPr id="19" name="矩形"/>
          <p:cNvSpPr/>
          <p:nvPr/>
        </p:nvSpPr>
        <p:spPr>
          <a:xfrm>
            <a:off x="20960715" y="4037965"/>
            <a:ext cx="1186180" cy="408940"/>
          </a:xfrm>
          <a:prstGeom prst="rect">
            <a:avLst/>
          </a:prstGeom>
          <a:solidFill>
            <a:srgbClr val="FEAD00"/>
          </a:solidFill>
          <a:ln w="12700" cap="flat">
            <a:noFill/>
            <a:miter lim="400000"/>
          </a:ln>
          <a:effectLst/>
        </p:spPr>
        <p:txBody>
          <a:bodyPr wrap="square" lIns="50800" tIns="50800" rIns="50800" bIns="50800" numCol="1" anchor="ctr">
            <a:noAutofit/>
          </a:bodyPr>
          <a:lstStyle/>
          <a:p>
            <a:pPr algn="ctr" defTabSz="825500">
              <a:defRPr sz="3200">
                <a:latin typeface="Helvetica Neue Medium" panose="02000503000000020004"/>
                <a:ea typeface="Helvetica Neue Medium" panose="02000503000000020004"/>
                <a:cs typeface="Helvetica Neue Medium" panose="02000503000000020004"/>
                <a:sym typeface="Helvetica Neue Medium" panose="02000503000000020004"/>
              </a:defRPr>
            </a:pPr>
            <a:endParaRPr sz="2000"/>
          </a:p>
        </p:txBody>
      </p:sp>
      <p:sp>
        <p:nvSpPr>
          <p:cNvPr id="20" name="Step 3#"/>
          <p:cNvSpPr txBox="1"/>
          <p:nvPr/>
        </p:nvSpPr>
        <p:spPr>
          <a:xfrm>
            <a:off x="21036915" y="3997325"/>
            <a:ext cx="1186180" cy="532130"/>
          </a:xfrm>
          <a:prstGeom prst="rect">
            <a:avLst/>
          </a:prstGeom>
          <a:noFill/>
          <a:ln w="12700" cap="flat">
            <a:noFill/>
            <a:miter lim="400000"/>
          </a:ln>
          <a:effectLst/>
        </p:spPr>
        <p:txBody>
          <a:bodyPr wrap="none" lIns="50800" tIns="50800" rIns="50800" bIns="50800" numCol="1" anchor="ctr">
            <a:spAutoFit/>
          </a:bodyPr>
          <a:lstStyle/>
          <a:p>
            <a:pPr algn="ctr" defTabSz="825500">
              <a:defRPr sz="2800">
                <a:latin typeface="Calibri" panose="020F0502020204030204"/>
                <a:ea typeface="Calibri" panose="020F0502020204030204"/>
                <a:cs typeface="Calibri" panose="020F0502020204030204"/>
                <a:sym typeface="Calibri" panose="020F0502020204030204"/>
              </a:defRPr>
            </a:pPr>
            <a:r>
              <a:rPr sz="2000"/>
              <a:t>Step </a:t>
            </a:r>
            <a:r>
              <a:rPr lang="en-US" sz="2000"/>
              <a:t>4</a:t>
            </a:r>
            <a:r>
              <a:rPr sz="2000"/>
              <a:t>#</a:t>
            </a:r>
          </a:p>
        </p:txBody>
      </p:sp>
      <p:grpSp>
        <p:nvGrpSpPr>
          <p:cNvPr id="24" name="组合 23"/>
          <p:cNvGrpSpPr/>
          <p:nvPr/>
        </p:nvGrpSpPr>
        <p:grpSpPr>
          <a:xfrm>
            <a:off x="13629005" y="6022340"/>
            <a:ext cx="3110230" cy="2263140"/>
            <a:chOff x="20894" y="9412"/>
            <a:chExt cx="4898" cy="3564"/>
          </a:xfrm>
        </p:grpSpPr>
        <p:sp>
          <p:nvSpPr>
            <p:cNvPr id="33" name="文本框 32"/>
            <p:cNvSpPr txBox="1"/>
            <p:nvPr/>
          </p:nvSpPr>
          <p:spPr>
            <a:xfrm>
              <a:off x="24431" y="12210"/>
              <a:ext cx="1237" cy="7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lstStyle/>
            <a:p>
              <a:pPr marL="0" marR="0" indent="0" algn="l" defTabSz="819150" rtl="0" latinLnBrk="0" hangingPunct="0">
                <a:spcBef>
                  <a:spcPts val="0"/>
                </a:spcBef>
                <a:spcAft>
                  <a:spcPts val="0"/>
                </a:spcAft>
                <a:buClrTx/>
                <a:buSzTx/>
                <a:buFontTx/>
                <a:buNone/>
              </a:pPr>
              <a:r>
                <a:rPr kumimoji="0" sz="3600" b="0" i="0" u="none" strike="noStrike" cap="none" spc="0" normalizeH="0" baseline="0">
                  <a:ln>
                    <a:noFill/>
                  </a:ln>
                  <a:solidFill>
                    <a:srgbClr val="FF0000"/>
                  </a:solidFill>
                  <a:effectLst/>
                  <a:uFillTx/>
                  <a:latin typeface="+mn-lt"/>
                  <a:ea typeface="+mn-ea"/>
                  <a:cs typeface="+mn-cs"/>
                  <a:sym typeface="Helvetica"/>
                </a:rPr>
                <a:t>R1</a:t>
              </a:r>
            </a:p>
          </p:txBody>
        </p:sp>
        <p:sp>
          <p:nvSpPr>
            <p:cNvPr id="34" name="文本框 33"/>
            <p:cNvSpPr txBox="1"/>
            <p:nvPr/>
          </p:nvSpPr>
          <p:spPr>
            <a:xfrm>
              <a:off x="20894" y="12210"/>
              <a:ext cx="1237" cy="7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lstStyle/>
            <a:p>
              <a:pPr marL="0" marR="0" indent="0" algn="l" defTabSz="819150" rtl="0" latinLnBrk="0" hangingPunct="0">
                <a:spcBef>
                  <a:spcPts val="0"/>
                </a:spcBef>
                <a:spcAft>
                  <a:spcPts val="0"/>
                </a:spcAft>
                <a:buClrTx/>
                <a:buSzTx/>
                <a:buFontTx/>
                <a:buNone/>
              </a:pPr>
              <a:r>
                <a:rPr kumimoji="0" sz="3600" b="0" i="0" u="none" strike="noStrike" cap="none" spc="0" normalizeH="0" baseline="0">
                  <a:ln>
                    <a:noFill/>
                  </a:ln>
                  <a:solidFill>
                    <a:srgbClr val="FF0000"/>
                  </a:solidFill>
                  <a:effectLst/>
                  <a:uFillTx/>
                  <a:latin typeface="+mn-lt"/>
                  <a:ea typeface="+mn-ea"/>
                  <a:cs typeface="+mn-cs"/>
                  <a:sym typeface="Helvetica"/>
                </a:rPr>
                <a:t>R</a:t>
              </a:r>
              <a:r>
                <a:rPr kumimoji="0" lang="en-US" sz="3600" b="0" i="0" u="none" strike="noStrike" cap="none" spc="0" normalizeH="0" baseline="0">
                  <a:ln>
                    <a:noFill/>
                  </a:ln>
                  <a:solidFill>
                    <a:srgbClr val="FF0000"/>
                  </a:solidFill>
                  <a:effectLst/>
                  <a:uFillTx/>
                  <a:latin typeface="+mn-lt"/>
                  <a:ea typeface="+mn-ea"/>
                  <a:cs typeface="+mn-cs"/>
                  <a:sym typeface="Helvetica"/>
                </a:rPr>
                <a:t>2</a:t>
              </a:r>
            </a:p>
          </p:txBody>
        </p:sp>
        <p:sp>
          <p:nvSpPr>
            <p:cNvPr id="35" name="文本框 34"/>
            <p:cNvSpPr txBox="1"/>
            <p:nvPr/>
          </p:nvSpPr>
          <p:spPr>
            <a:xfrm>
              <a:off x="20894" y="9412"/>
              <a:ext cx="1237" cy="7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lstStyle/>
            <a:p>
              <a:pPr marL="0" marR="0" indent="0" algn="l" defTabSz="819150" rtl="0" latinLnBrk="0" hangingPunct="0">
                <a:spcBef>
                  <a:spcPts val="0"/>
                </a:spcBef>
                <a:spcAft>
                  <a:spcPts val="0"/>
                </a:spcAft>
                <a:buClrTx/>
                <a:buSzTx/>
                <a:buFontTx/>
                <a:buNone/>
              </a:pPr>
              <a:r>
                <a:rPr kumimoji="0" sz="3600" b="0" i="0" u="none" strike="noStrike" cap="none" spc="0" normalizeH="0" baseline="0">
                  <a:ln>
                    <a:noFill/>
                  </a:ln>
                  <a:solidFill>
                    <a:srgbClr val="FF0000"/>
                  </a:solidFill>
                  <a:effectLst/>
                  <a:uFillTx/>
                  <a:latin typeface="+mn-lt"/>
                  <a:ea typeface="+mn-ea"/>
                  <a:cs typeface="+mn-cs"/>
                  <a:sym typeface="Helvetica"/>
                </a:rPr>
                <a:t>R</a:t>
              </a:r>
              <a:r>
                <a:rPr kumimoji="0" lang="en-US" sz="3600" b="0" i="0" u="none" strike="noStrike" cap="none" spc="0" normalizeH="0" baseline="0">
                  <a:ln>
                    <a:noFill/>
                  </a:ln>
                  <a:solidFill>
                    <a:srgbClr val="FF0000"/>
                  </a:solidFill>
                  <a:effectLst/>
                  <a:uFillTx/>
                  <a:latin typeface="+mn-lt"/>
                  <a:ea typeface="+mn-ea"/>
                  <a:cs typeface="+mn-cs"/>
                  <a:sym typeface="Helvetica"/>
                </a:rPr>
                <a:t>3</a:t>
              </a:r>
            </a:p>
          </p:txBody>
        </p:sp>
        <p:sp>
          <p:nvSpPr>
            <p:cNvPr id="36" name="文本框 35"/>
            <p:cNvSpPr txBox="1"/>
            <p:nvPr/>
          </p:nvSpPr>
          <p:spPr>
            <a:xfrm>
              <a:off x="24556" y="9412"/>
              <a:ext cx="1237" cy="7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lstStyle/>
            <a:p>
              <a:pPr marL="0" marR="0" indent="0" algn="l" defTabSz="819150" rtl="0" latinLnBrk="0" hangingPunct="0">
                <a:spcBef>
                  <a:spcPts val="0"/>
                </a:spcBef>
                <a:spcAft>
                  <a:spcPts val="0"/>
                </a:spcAft>
                <a:buClrTx/>
                <a:buSzTx/>
                <a:buFontTx/>
                <a:buNone/>
              </a:pPr>
              <a:r>
                <a:rPr kumimoji="0" sz="3600" b="0" i="0" u="none" strike="noStrike" cap="none" spc="0" normalizeH="0" baseline="0">
                  <a:ln>
                    <a:noFill/>
                  </a:ln>
                  <a:solidFill>
                    <a:srgbClr val="FF0000"/>
                  </a:solidFill>
                  <a:effectLst/>
                  <a:uFillTx/>
                  <a:latin typeface="+mn-lt"/>
                  <a:ea typeface="+mn-ea"/>
                  <a:cs typeface="+mn-cs"/>
                  <a:sym typeface="Helvetica"/>
                </a:rPr>
                <a:t>R</a:t>
              </a:r>
              <a:r>
                <a:rPr kumimoji="0" lang="en-US" sz="3600" b="0" i="0" u="none" strike="noStrike" cap="none" spc="0" normalizeH="0" baseline="0">
                  <a:ln>
                    <a:noFill/>
                  </a:ln>
                  <a:solidFill>
                    <a:srgbClr val="FF0000"/>
                  </a:solidFill>
                  <a:effectLst/>
                  <a:uFillTx/>
                  <a:latin typeface="+mn-lt"/>
                  <a:ea typeface="+mn-ea"/>
                  <a:cs typeface="+mn-cs"/>
                  <a:sym typeface="Helvetica"/>
                </a:rPr>
                <a:t>4</a:t>
              </a:r>
            </a:p>
          </p:txBody>
        </p:sp>
      </p:grpSp>
      <p:sp>
        <p:nvSpPr>
          <p:cNvPr id="48" name="2. Positioning Cap"/>
          <p:cNvSpPr txBox="1"/>
          <p:nvPr/>
        </p:nvSpPr>
        <p:spPr>
          <a:xfrm>
            <a:off x="841806" y="10293728"/>
            <a:ext cx="20251689" cy="3447098"/>
          </a:xfrm>
          <a:prstGeom prst="rect">
            <a:avLst/>
          </a:prstGeom>
          <a:ln w="12700">
            <a:miter lim="400000"/>
          </a:ln>
        </p:spPr>
        <p:txBody>
          <a:bodyPr wrap="square" lIns="0" tIns="0" rIns="0" bIns="0">
            <a:spAutoFit/>
          </a:bodyPr>
          <a:lstStyle>
            <a:lvl1pPr algn="ctr" defTabSz="819150">
              <a:spcBef>
                <a:spcPts val="0"/>
              </a:spcBef>
              <a:defRPr sz="3600">
                <a:latin typeface="SF Hello Regular"/>
                <a:ea typeface="SF Hello Regular"/>
                <a:cs typeface="SF Hello Regular"/>
                <a:sym typeface="SF Hello Regular"/>
              </a:defRPr>
            </a:lvl1pPr>
          </a:lstStyle>
          <a:p>
            <a:pPr algn="l"/>
            <a:r>
              <a:rPr lang="en-US" sz="2800" b="1" dirty="0">
                <a:latin typeface="Times New Roman" panose="02020503050405090304" charset="0"/>
                <a:cs typeface="Times New Roman" panose="02020503050405090304" charset="0"/>
              </a:rPr>
              <a:t>The purpose of this process is used to find the position for dispense and region for coverage inspection:</a:t>
            </a:r>
          </a:p>
          <a:p>
            <a:pPr algn="l"/>
            <a:r>
              <a:rPr lang="en-US" sz="2800" dirty="0">
                <a:latin typeface="Times New Roman" panose="02020503050405090304" charset="0"/>
                <a:cs typeface="Times New Roman" panose="02020503050405090304" charset="0"/>
              </a:rPr>
              <a:t>Step 1#  Capture pos1 source image</a:t>
            </a:r>
          </a:p>
          <a:p>
            <a:pPr algn="l"/>
            <a:r>
              <a:rPr lang="en-US" sz="2800" dirty="0">
                <a:latin typeface="Times New Roman" panose="02020503050405090304" charset="0"/>
                <a:cs typeface="Times New Roman" panose="02020503050405090304" charset="0"/>
              </a:rPr>
              <a:t>Step 2#  RGB image to gray image</a:t>
            </a:r>
          </a:p>
          <a:p>
            <a:pPr algn="l"/>
            <a:r>
              <a:rPr lang="en-US" sz="2800" dirty="0">
                <a:latin typeface="Times New Roman" panose="02020503050405090304" charset="0"/>
                <a:cs typeface="Times New Roman" panose="02020503050405090304" charset="0"/>
              </a:rPr>
              <a:t>Step 3#  Pattern match to get the place of the product</a:t>
            </a:r>
          </a:p>
          <a:p>
            <a:pPr algn="l"/>
            <a:r>
              <a:rPr lang="en-US" sz="2800" dirty="0">
                <a:latin typeface="Times New Roman" panose="02020503050405090304" charset="0"/>
                <a:cs typeface="Times New Roman" panose="02020503050405090304" charset="0"/>
              </a:rPr>
              <a:t>Step 4#  Grab the product characteristics of circle to obtain C1, point P is center point of curve.</a:t>
            </a:r>
          </a:p>
          <a:p>
            <a:pPr algn="l"/>
            <a:r>
              <a:rPr lang="en-US" sz="2800" dirty="0">
                <a:latin typeface="Times New Roman" panose="02020503050405090304" charset="0"/>
                <a:cs typeface="Times New Roman" panose="02020503050405090304" charset="0"/>
              </a:rPr>
              <a:t>Step 5#  Establish a product coordinate system by using  P0.</a:t>
            </a:r>
          </a:p>
          <a:p>
            <a:pPr algn="l"/>
            <a:r>
              <a:rPr lang="en-US" sz="2800" dirty="0">
                <a:latin typeface="Times New Roman" panose="02020503050405090304" charset="0"/>
                <a:cs typeface="Times New Roman" panose="02020503050405090304" charset="0"/>
              </a:rPr>
              <a:t>Step 6#  Place the glue inspection region according to product coordinate system</a:t>
            </a:r>
          </a:p>
          <a:p>
            <a:pPr algn="l"/>
            <a:endParaRPr sz="2800" dirty="0">
              <a:latin typeface="Times New Roman" panose="02020503050405090304" charset="0"/>
              <a:cs typeface="Times New Roman" panose="02020503050405090304" charset="0"/>
            </a:endParaRPr>
          </a:p>
        </p:txBody>
      </p:sp>
      <p:pic>
        <p:nvPicPr>
          <p:cNvPr id="7" name="图片 6"/>
          <p:cNvPicPr>
            <a:picLocks noChangeAspect="1"/>
          </p:cNvPicPr>
          <p:nvPr/>
        </p:nvPicPr>
        <p:blipFill>
          <a:blip r:embed="rId4"/>
          <a:stretch>
            <a:fillRect/>
          </a:stretch>
        </p:blipFill>
        <p:spPr>
          <a:xfrm>
            <a:off x="7869555" y="1304290"/>
            <a:ext cx="2497455" cy="2675890"/>
          </a:xfrm>
          <a:prstGeom prst="rect">
            <a:avLst/>
          </a:prstGeom>
        </p:spPr>
      </p:pic>
      <p:grpSp>
        <p:nvGrpSpPr>
          <p:cNvPr id="9" name="组合 8"/>
          <p:cNvGrpSpPr/>
          <p:nvPr/>
        </p:nvGrpSpPr>
        <p:grpSpPr>
          <a:xfrm>
            <a:off x="8557260" y="4026535"/>
            <a:ext cx="1433195" cy="433070"/>
            <a:chOff x="16811" y="7389"/>
            <a:chExt cx="2257" cy="682"/>
          </a:xfrm>
        </p:grpSpPr>
        <p:sp>
          <p:nvSpPr>
            <p:cNvPr id="15" name="矩形"/>
            <p:cNvSpPr/>
            <p:nvPr/>
          </p:nvSpPr>
          <p:spPr>
            <a:xfrm>
              <a:off x="16811" y="7389"/>
              <a:ext cx="1958" cy="682"/>
            </a:xfrm>
            <a:prstGeom prst="rect">
              <a:avLst/>
            </a:prstGeom>
            <a:solidFill>
              <a:srgbClr val="FEAD00"/>
            </a:solidFill>
            <a:ln w="12700" cap="flat">
              <a:noFill/>
              <a:miter lim="400000"/>
            </a:ln>
            <a:effectLst/>
          </p:spPr>
          <p:txBody>
            <a:bodyPr wrap="square" lIns="50800" tIns="50800" rIns="50800" bIns="50800" numCol="1" anchor="ctr">
              <a:noAutofit/>
            </a:bodyPr>
            <a:lstStyle/>
            <a:p>
              <a:pPr algn="ctr" defTabSz="825500">
                <a:defRPr sz="3200">
                  <a:latin typeface="Helvetica Neue Medium" panose="02000503000000020004"/>
                  <a:ea typeface="Helvetica Neue Medium" panose="02000503000000020004"/>
                  <a:cs typeface="Helvetica Neue Medium" panose="02000503000000020004"/>
                  <a:sym typeface="Helvetica Neue Medium" panose="02000503000000020004"/>
                </a:defRPr>
              </a:pPr>
              <a:endParaRPr sz="2000"/>
            </a:p>
          </p:txBody>
        </p:sp>
        <p:sp>
          <p:nvSpPr>
            <p:cNvPr id="16" name="Step 1#"/>
            <p:cNvSpPr txBox="1"/>
            <p:nvPr/>
          </p:nvSpPr>
          <p:spPr>
            <a:xfrm>
              <a:off x="16811" y="7432"/>
              <a:ext cx="2257" cy="596"/>
            </a:xfrm>
            <a:prstGeom prst="rect">
              <a:avLst/>
            </a:prstGeom>
            <a:noFill/>
            <a:ln w="12700" cap="flat">
              <a:noFill/>
              <a:miter lim="400000"/>
            </a:ln>
            <a:effectLst/>
          </p:spPr>
          <p:txBody>
            <a:bodyPr wrap="square" lIns="50800" tIns="50800" rIns="50800" bIns="50800" numCol="1" anchor="ctr">
              <a:spAutoFit/>
            </a:bodyPr>
            <a:lstStyle/>
            <a:p>
              <a:pPr algn="ctr" defTabSz="825500">
                <a:defRPr sz="2800">
                  <a:latin typeface="Calibri" panose="020F0502020204030204"/>
                  <a:ea typeface="Calibri" panose="020F0502020204030204"/>
                  <a:cs typeface="Calibri" panose="020F0502020204030204"/>
                  <a:sym typeface="Calibri" panose="020F0502020204030204"/>
                </a:defRPr>
              </a:pPr>
              <a:r>
                <a:rPr sz="2000"/>
                <a:t>Step </a:t>
              </a:r>
              <a:r>
                <a:rPr lang="en-US" sz="2000"/>
                <a:t>2</a:t>
              </a:r>
              <a:r>
                <a:rPr sz="2000"/>
                <a:t>#</a:t>
              </a:r>
            </a:p>
          </p:txBody>
        </p:sp>
      </p:grpSp>
      <p:sp>
        <p:nvSpPr>
          <p:cNvPr id="678" name="矩形"/>
          <p:cNvSpPr/>
          <p:nvPr/>
        </p:nvSpPr>
        <p:spPr>
          <a:xfrm>
            <a:off x="3119120" y="3980180"/>
            <a:ext cx="1186180" cy="408940"/>
          </a:xfrm>
          <a:prstGeom prst="rect">
            <a:avLst/>
          </a:prstGeom>
          <a:solidFill>
            <a:srgbClr val="FEAD00"/>
          </a:solidFill>
          <a:ln w="12700" cap="flat">
            <a:noFill/>
            <a:miter lim="400000"/>
          </a:ln>
          <a:effectLst/>
        </p:spPr>
        <p:txBody>
          <a:bodyPr wrap="square" lIns="50800" tIns="50800" rIns="50800" bIns="50800" numCol="1" anchor="ctr">
            <a:noAutofit/>
          </a:bodyPr>
          <a:lstStyle/>
          <a:p>
            <a:pPr algn="ctr" defTabSz="825500">
              <a:defRPr sz="3200">
                <a:latin typeface="Helvetica Neue Medium" panose="02000503000000020004"/>
                <a:ea typeface="Helvetica Neue Medium" panose="02000503000000020004"/>
                <a:cs typeface="Helvetica Neue Medium" panose="02000503000000020004"/>
                <a:sym typeface="Helvetica Neue Medium" panose="02000503000000020004"/>
              </a:defRPr>
            </a:pPr>
            <a:endParaRPr sz="2000"/>
          </a:p>
        </p:txBody>
      </p:sp>
      <p:sp>
        <p:nvSpPr>
          <p:cNvPr id="679" name="Step 1#"/>
          <p:cNvSpPr txBox="1"/>
          <p:nvPr/>
        </p:nvSpPr>
        <p:spPr>
          <a:xfrm>
            <a:off x="3009900" y="3864610"/>
            <a:ext cx="1403985" cy="621665"/>
          </a:xfrm>
          <a:prstGeom prst="rect">
            <a:avLst/>
          </a:prstGeom>
          <a:noFill/>
          <a:ln w="12700" cap="flat">
            <a:noFill/>
            <a:miter lim="400000"/>
          </a:ln>
          <a:effectLst/>
        </p:spPr>
        <p:txBody>
          <a:bodyPr wrap="none" lIns="50800" tIns="50800" rIns="50800" bIns="50800" numCol="1" anchor="ctr">
            <a:noAutofit/>
          </a:bodyPr>
          <a:lstStyle/>
          <a:p>
            <a:pPr algn="ctr" defTabSz="825500">
              <a:defRPr sz="2800">
                <a:latin typeface="Calibri" panose="020F0502020204030204"/>
                <a:ea typeface="Calibri" panose="020F0502020204030204"/>
                <a:cs typeface="Calibri" panose="020F0502020204030204"/>
                <a:sym typeface="Calibri" panose="020F0502020204030204"/>
              </a:defRPr>
            </a:pPr>
            <a:r>
              <a:rPr sz="2000"/>
              <a:t>Step 1#</a:t>
            </a:r>
          </a:p>
        </p:txBody>
      </p:sp>
      <p:pic>
        <p:nvPicPr>
          <p:cNvPr id="10" name="图片 9"/>
          <p:cNvPicPr>
            <a:picLocks noChangeAspect="1"/>
          </p:cNvPicPr>
          <p:nvPr/>
        </p:nvPicPr>
        <p:blipFill>
          <a:blip r:embed="rId5"/>
          <a:stretch>
            <a:fillRect/>
          </a:stretch>
        </p:blipFill>
        <p:spPr>
          <a:xfrm>
            <a:off x="2397125" y="1309370"/>
            <a:ext cx="2628900" cy="2562225"/>
          </a:xfrm>
          <a:prstGeom prst="rect">
            <a:avLst/>
          </a:prstGeom>
        </p:spPr>
      </p:pic>
      <p:pic>
        <p:nvPicPr>
          <p:cNvPr id="13" name="图片 12"/>
          <p:cNvPicPr>
            <a:picLocks noChangeAspect="1"/>
          </p:cNvPicPr>
          <p:nvPr/>
        </p:nvPicPr>
        <p:blipFill>
          <a:blip r:embed="rId6"/>
          <a:stretch>
            <a:fillRect/>
          </a:stretch>
        </p:blipFill>
        <p:spPr>
          <a:xfrm>
            <a:off x="13629005" y="1338580"/>
            <a:ext cx="2497455" cy="2675890"/>
          </a:xfrm>
          <a:prstGeom prst="rect">
            <a:avLst/>
          </a:prstGeom>
        </p:spPr>
      </p:pic>
      <p:pic>
        <p:nvPicPr>
          <p:cNvPr id="17" name="图片 16"/>
          <p:cNvPicPr>
            <a:picLocks noChangeAspect="1"/>
          </p:cNvPicPr>
          <p:nvPr/>
        </p:nvPicPr>
        <p:blipFill>
          <a:blip r:embed="rId7"/>
          <a:stretch>
            <a:fillRect/>
          </a:stretch>
        </p:blipFill>
        <p:spPr>
          <a:xfrm>
            <a:off x="20238085" y="1308735"/>
            <a:ext cx="2497455" cy="2675890"/>
          </a:xfrm>
          <a:prstGeom prst="rect">
            <a:avLst/>
          </a:prstGeom>
        </p:spPr>
      </p:pic>
      <p:pic>
        <p:nvPicPr>
          <p:cNvPr id="21" name="图片 20"/>
          <p:cNvPicPr>
            <a:picLocks noChangeAspect="1"/>
          </p:cNvPicPr>
          <p:nvPr/>
        </p:nvPicPr>
        <p:blipFill>
          <a:blip r:embed="rId3"/>
          <a:stretch>
            <a:fillRect/>
          </a:stretch>
        </p:blipFill>
        <p:spPr>
          <a:xfrm>
            <a:off x="19750405" y="5360035"/>
            <a:ext cx="3399790" cy="3688080"/>
          </a:xfrm>
          <a:prstGeom prst="rect">
            <a:avLst/>
          </a:prstGeom>
        </p:spPr>
      </p:pic>
      <p:pic>
        <p:nvPicPr>
          <p:cNvPr id="26" name="图片 25"/>
          <p:cNvPicPr>
            <a:picLocks noChangeAspect="1"/>
          </p:cNvPicPr>
          <p:nvPr/>
        </p:nvPicPr>
        <p:blipFill>
          <a:blip r:embed="rId8"/>
          <a:stretch>
            <a:fillRect/>
          </a:stretch>
        </p:blipFill>
        <p:spPr>
          <a:xfrm>
            <a:off x="702310" y="6054725"/>
            <a:ext cx="11386820" cy="2522855"/>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C040 | Glue path AOI introduction report - Judgement Logic"/>
          <p:cNvSpPr txBox="1"/>
          <p:nvPr/>
        </p:nvSpPr>
        <p:spPr>
          <a:xfrm>
            <a:off x="151130" y="280671"/>
            <a:ext cx="16770350" cy="655320"/>
          </a:xfrm>
          <a:prstGeom prst="rect">
            <a:avLst/>
          </a:prstGeom>
          <a:ln w="12700">
            <a:miter lim="400000"/>
          </a:ln>
        </p:spPr>
        <p:txBody>
          <a:bodyPr wrap="square" lIns="50800" tIns="50800" rIns="50800" bIns="50800" anchor="ctr">
            <a:spAutoFit/>
          </a:bodyPr>
          <a:lstStyle/>
          <a:p>
            <a:pPr defTabSz="2438400">
              <a:defRPr sz="3700">
                <a:solidFill>
                  <a:srgbClr val="17305E"/>
                </a:solidFill>
                <a:latin typeface="Helvetica Light"/>
                <a:ea typeface="Helvetica Light"/>
                <a:cs typeface="Helvetica Light"/>
                <a:sym typeface="Helvetica Light"/>
              </a:defRPr>
            </a:pPr>
            <a:r>
              <a:rPr lang="en-US" sz="4000" dirty="0"/>
              <a:t>H280 </a:t>
            </a:r>
            <a:r>
              <a:rPr sz="4000" dirty="0"/>
              <a:t>| </a:t>
            </a:r>
            <a:r>
              <a:rPr sz="4000" dirty="0">
                <a:solidFill>
                  <a:srgbClr val="A6AAA9"/>
                </a:solidFill>
              </a:rPr>
              <a:t>Glue path AOI Product</a:t>
            </a:r>
            <a:r>
              <a:rPr lang="en-US" sz="4000" dirty="0">
                <a:solidFill>
                  <a:srgbClr val="A6AAA9"/>
                </a:solidFill>
              </a:rPr>
              <a:t> glue</a:t>
            </a:r>
            <a:r>
              <a:rPr sz="4000" dirty="0">
                <a:solidFill>
                  <a:srgbClr val="A6AAA9"/>
                </a:solidFill>
              </a:rPr>
              <a:t> </a:t>
            </a:r>
            <a:r>
              <a:rPr lang="en-US" sz="4000" dirty="0">
                <a:solidFill>
                  <a:srgbClr val="A6AAA9"/>
                </a:solidFill>
              </a:rPr>
              <a:t>Inspection logic</a:t>
            </a:r>
          </a:p>
        </p:txBody>
      </p:sp>
      <p:sp>
        <p:nvSpPr>
          <p:cNvPr id="2" name="文本框 1"/>
          <p:cNvSpPr txBox="1"/>
          <p:nvPr/>
        </p:nvSpPr>
        <p:spPr>
          <a:xfrm>
            <a:off x="4294505" y="11371580"/>
            <a:ext cx="9674225" cy="5524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t" forceAA="0">
            <a:normAutofit fontScale="90000"/>
          </a:bodyPr>
          <a:lstStyle/>
          <a:p>
            <a:pPr marL="0" marR="0" indent="0" algn="l" defTabSz="819150" rtl="0" latinLnBrk="0" hangingPunct="0">
              <a:spcBef>
                <a:spcPts val="0"/>
              </a:spcBef>
              <a:spcAft>
                <a:spcPts val="0"/>
              </a:spcAft>
              <a:buClrTx/>
              <a:buSzTx/>
              <a:buFontTx/>
              <a:buNone/>
            </a:pPr>
            <a:r>
              <a:rPr kumimoji="0" lang="en-US" altLang="zh-CN" sz="2400" b="0" i="0" u="none" strike="noStrike" cap="none" spc="0" normalizeH="0" baseline="0">
                <a:ln>
                  <a:noFill/>
                </a:ln>
                <a:solidFill>
                  <a:schemeClr val="accent2"/>
                </a:solidFill>
                <a:effectLst/>
                <a:uFillTx/>
                <a:latin typeface="Helvetica Light"/>
                <a:ea typeface="Helvetica Light"/>
                <a:cs typeface="Helvetica Light"/>
                <a:sym typeface="Helvetica Light"/>
              </a:rPr>
              <a:t>                   R1  Missing spec= </a:t>
            </a:r>
            <a:r>
              <a:rPr lang="en-US" altLang="zh-CN" sz="2400">
                <a:solidFill>
                  <a:schemeClr val="accent2"/>
                </a:solidFill>
                <a:sym typeface="Helvetica Light"/>
              </a:rPr>
              <a:t>Pose1_Missing_R1 MIN*0.7=5.4375*0.7=3.81</a:t>
            </a:r>
            <a:endParaRPr kumimoji="0" lang="en-US" altLang="zh-CN" sz="2400" b="0" i="0" u="none" strike="noStrike" cap="none" spc="0" normalizeH="0" baseline="0">
              <a:ln>
                <a:noFill/>
              </a:ln>
              <a:solidFill>
                <a:schemeClr val="accent2"/>
              </a:solidFill>
              <a:effectLst/>
              <a:uFillTx/>
              <a:latin typeface="Helvetica Light"/>
              <a:ea typeface="Helvetica Light"/>
              <a:cs typeface="Helvetica Light"/>
              <a:sym typeface="Helvetica Light"/>
            </a:endParaRPr>
          </a:p>
        </p:txBody>
      </p:sp>
      <p:grpSp>
        <p:nvGrpSpPr>
          <p:cNvPr id="14" name="组合 13"/>
          <p:cNvGrpSpPr/>
          <p:nvPr/>
        </p:nvGrpSpPr>
        <p:grpSpPr>
          <a:xfrm>
            <a:off x="150495" y="2967355"/>
            <a:ext cx="24006175" cy="7941310"/>
            <a:chOff x="237" y="4673"/>
            <a:chExt cx="37805" cy="12506"/>
          </a:xfrm>
        </p:grpSpPr>
        <p:sp>
          <p:nvSpPr>
            <p:cNvPr id="4" name="文本框 3"/>
            <p:cNvSpPr txBox="1"/>
            <p:nvPr/>
          </p:nvSpPr>
          <p:spPr>
            <a:xfrm>
              <a:off x="237" y="4673"/>
              <a:ext cx="37805" cy="178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t" forceAA="0">
              <a:normAutofit/>
            </a:bodyPr>
            <a:lstStyle/>
            <a:p>
              <a:pPr marL="0" marR="0" indent="0" algn="l" defTabSz="819150" rtl="0" latinLnBrk="0" hangingPunct="0">
                <a:spcBef>
                  <a:spcPts val="0"/>
                </a:spcBef>
                <a:spcAft>
                  <a:spcPts val="0"/>
                </a:spcAft>
                <a:buClrTx/>
                <a:buSzTx/>
                <a:buFontTx/>
                <a:buNone/>
              </a:pPr>
              <a:r>
                <a:rPr kumimoji="0" lang="en-US" altLang="zh-CN" sz="2400" b="0" i="0" u="none" strike="noStrike" cap="none" spc="0" normalizeH="0" baseline="0">
                  <a:ln>
                    <a:noFill/>
                  </a:ln>
                  <a:solidFill>
                    <a:schemeClr val="accent2"/>
                  </a:solidFill>
                  <a:effectLst/>
                  <a:uFillTx/>
                  <a:latin typeface="Helvetica Light"/>
                  <a:ea typeface="Helvetica Light"/>
                  <a:cs typeface="Helvetica Light"/>
                  <a:sym typeface="Helvetica Light"/>
                </a:rPr>
                <a:t>                     Pose1_Missing_R1 MIN: 5.4375                                      </a:t>
              </a:r>
              <a:r>
                <a:rPr lang="en-US" altLang="zh-CN" sz="2400">
                  <a:solidFill>
                    <a:schemeClr val="accent2"/>
                  </a:solidFill>
                  <a:sym typeface="Helvetica Light"/>
                </a:rPr>
                <a:t>Pose1_Missing_R1 MAX: 6.5141                          Pose1_Missing_R1 Data</a:t>
              </a:r>
              <a:endParaRPr kumimoji="0" lang="en-US" altLang="zh-CN" sz="2400" b="0" i="0" u="none" strike="noStrike" cap="none" spc="0" normalizeH="0" baseline="0">
                <a:ln>
                  <a:noFill/>
                </a:ln>
                <a:solidFill>
                  <a:schemeClr val="accent2"/>
                </a:solidFill>
                <a:effectLst/>
                <a:uFillTx/>
                <a:latin typeface="Helvetica Light"/>
                <a:ea typeface="Helvetica Light"/>
                <a:cs typeface="Helvetica Light"/>
                <a:sym typeface="Helvetica Light"/>
              </a:endParaRPr>
            </a:p>
            <a:p>
              <a:pPr marL="0" marR="0" indent="0" algn="l" defTabSz="819150" rtl="0" latinLnBrk="0" hangingPunct="0">
                <a:spcBef>
                  <a:spcPts val="0"/>
                </a:spcBef>
                <a:spcAft>
                  <a:spcPts val="0"/>
                </a:spcAft>
                <a:buClrTx/>
                <a:buSzTx/>
                <a:buFontTx/>
                <a:buNone/>
              </a:pPr>
              <a:r>
                <a:rPr lang="en-US" altLang="zh-CN" sz="2400">
                  <a:solidFill>
                    <a:schemeClr val="accent2"/>
                  </a:solidFill>
                  <a:sym typeface="Helvetica Light"/>
                </a:rPr>
                <a:t>                                                                                      </a:t>
              </a:r>
              <a:endParaRPr kumimoji="0" lang="en-US" altLang="zh-CN" sz="2400" b="0" i="0" u="none" strike="noStrike" cap="none" spc="0" normalizeH="0" baseline="0">
                <a:ln>
                  <a:noFill/>
                </a:ln>
                <a:solidFill>
                  <a:schemeClr val="accent2"/>
                </a:solidFill>
                <a:effectLst/>
                <a:uFillTx/>
                <a:latin typeface="Helvetica Light"/>
                <a:ea typeface="Helvetica Light"/>
                <a:cs typeface="Helvetica Light"/>
                <a:sym typeface="Helvetica Light"/>
              </a:endParaRPr>
            </a:p>
          </p:txBody>
        </p:sp>
        <p:pic>
          <p:nvPicPr>
            <p:cNvPr id="12" name="图片 11" descr="111"/>
            <p:cNvPicPr>
              <a:picLocks noChangeAspect="1"/>
            </p:cNvPicPr>
            <p:nvPr/>
          </p:nvPicPr>
          <p:blipFill>
            <a:blip r:embed="rId3"/>
            <a:stretch>
              <a:fillRect/>
            </a:stretch>
          </p:blipFill>
          <p:spPr>
            <a:xfrm>
              <a:off x="13258" y="5929"/>
              <a:ext cx="10500" cy="11250"/>
            </a:xfrm>
            <a:prstGeom prst="rect">
              <a:avLst/>
            </a:prstGeom>
          </p:spPr>
        </p:pic>
        <p:pic>
          <p:nvPicPr>
            <p:cNvPr id="13" name="图片 12" descr="222"/>
            <p:cNvPicPr>
              <a:picLocks noChangeAspect="1"/>
            </p:cNvPicPr>
            <p:nvPr/>
          </p:nvPicPr>
          <p:blipFill>
            <a:blip r:embed="rId4"/>
            <a:stretch>
              <a:fillRect/>
            </a:stretch>
          </p:blipFill>
          <p:spPr>
            <a:xfrm>
              <a:off x="1422" y="5929"/>
              <a:ext cx="10500" cy="11250"/>
            </a:xfrm>
            <a:prstGeom prst="rect">
              <a:avLst/>
            </a:prstGeom>
          </p:spPr>
        </p:pic>
      </p:grpSp>
      <p:pic>
        <p:nvPicPr>
          <p:cNvPr id="3" name="图片 2"/>
          <p:cNvPicPr>
            <a:picLocks noChangeAspect="1"/>
          </p:cNvPicPr>
          <p:nvPr/>
        </p:nvPicPr>
        <p:blipFill>
          <a:blip r:embed="rId5"/>
          <a:stretch>
            <a:fillRect/>
          </a:stretch>
        </p:blipFill>
        <p:spPr>
          <a:xfrm>
            <a:off x="15934690" y="3764915"/>
            <a:ext cx="7950835" cy="7143750"/>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C040 | Glue path AOI introduction report - Judgement Logic"/>
          <p:cNvSpPr txBox="1"/>
          <p:nvPr/>
        </p:nvSpPr>
        <p:spPr>
          <a:xfrm>
            <a:off x="151130" y="280671"/>
            <a:ext cx="16770350" cy="655320"/>
          </a:xfrm>
          <a:prstGeom prst="rect">
            <a:avLst/>
          </a:prstGeom>
          <a:ln w="12700">
            <a:miter lim="400000"/>
          </a:ln>
        </p:spPr>
        <p:txBody>
          <a:bodyPr wrap="square" lIns="50800" tIns="50800" rIns="50800" bIns="50800" anchor="ctr">
            <a:spAutoFit/>
          </a:bodyPr>
          <a:lstStyle/>
          <a:p>
            <a:pPr defTabSz="2438400">
              <a:defRPr sz="3700">
                <a:solidFill>
                  <a:srgbClr val="17305E"/>
                </a:solidFill>
                <a:latin typeface="Helvetica Light"/>
                <a:ea typeface="Helvetica Light"/>
                <a:cs typeface="Helvetica Light"/>
                <a:sym typeface="Helvetica Light"/>
              </a:defRPr>
            </a:pPr>
            <a:r>
              <a:rPr lang="en-US" sz="4000" dirty="0"/>
              <a:t>H280 </a:t>
            </a:r>
            <a:r>
              <a:rPr sz="4000" dirty="0"/>
              <a:t>| </a:t>
            </a:r>
            <a:r>
              <a:rPr sz="4000" dirty="0">
                <a:solidFill>
                  <a:srgbClr val="A6AAA9"/>
                </a:solidFill>
              </a:rPr>
              <a:t>Glue path AOI Product</a:t>
            </a:r>
            <a:r>
              <a:rPr lang="en-US" sz="4000" dirty="0">
                <a:solidFill>
                  <a:srgbClr val="A6AAA9"/>
                </a:solidFill>
              </a:rPr>
              <a:t> glue</a:t>
            </a:r>
            <a:r>
              <a:rPr sz="4000" dirty="0">
                <a:solidFill>
                  <a:srgbClr val="A6AAA9"/>
                </a:solidFill>
              </a:rPr>
              <a:t> </a:t>
            </a:r>
            <a:r>
              <a:rPr lang="en-US" sz="4000" dirty="0">
                <a:solidFill>
                  <a:srgbClr val="A6AAA9"/>
                </a:solidFill>
              </a:rPr>
              <a:t>Inspection logic</a:t>
            </a:r>
          </a:p>
        </p:txBody>
      </p:sp>
      <p:sp>
        <p:nvSpPr>
          <p:cNvPr id="2" name="文本框 1"/>
          <p:cNvSpPr txBox="1"/>
          <p:nvPr/>
        </p:nvSpPr>
        <p:spPr>
          <a:xfrm>
            <a:off x="4294505" y="11371580"/>
            <a:ext cx="9674225" cy="5524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t" forceAA="0">
            <a:normAutofit fontScale="90000"/>
          </a:bodyPr>
          <a:lstStyle/>
          <a:p>
            <a:pPr marL="0" marR="0" indent="0" algn="l" defTabSz="819150" rtl="0" latinLnBrk="0" hangingPunct="0">
              <a:spcBef>
                <a:spcPts val="0"/>
              </a:spcBef>
              <a:spcAft>
                <a:spcPts val="0"/>
              </a:spcAft>
              <a:buClrTx/>
              <a:buSzTx/>
              <a:buFontTx/>
              <a:buNone/>
            </a:pPr>
            <a:r>
              <a:rPr kumimoji="0" lang="en-US" altLang="zh-CN" sz="2400" b="0" i="0" u="none" strike="noStrike" cap="none" spc="0" normalizeH="0" baseline="0">
                <a:ln>
                  <a:noFill/>
                </a:ln>
                <a:solidFill>
                  <a:schemeClr val="accent2"/>
                </a:solidFill>
                <a:effectLst/>
                <a:uFillTx/>
                <a:latin typeface="Helvetica Light"/>
                <a:ea typeface="Helvetica Light"/>
                <a:cs typeface="Helvetica Light"/>
                <a:sym typeface="Helvetica Light"/>
              </a:rPr>
              <a:t>                   R1  Missing spec= </a:t>
            </a:r>
            <a:r>
              <a:rPr lang="en-US" altLang="zh-CN" sz="2400">
                <a:solidFill>
                  <a:schemeClr val="accent2"/>
                </a:solidFill>
                <a:sym typeface="Helvetica Light"/>
              </a:rPr>
              <a:t>Pose1_Missing_R1 MIN*0.7=4.3821*0.7=3.07</a:t>
            </a:r>
            <a:endParaRPr kumimoji="0" lang="en-US" altLang="zh-CN" sz="2400" b="0" i="0" u="none" strike="noStrike" cap="none" spc="0" normalizeH="0" baseline="0">
              <a:ln>
                <a:noFill/>
              </a:ln>
              <a:solidFill>
                <a:schemeClr val="accent2"/>
              </a:solidFill>
              <a:effectLst/>
              <a:uFillTx/>
              <a:latin typeface="Helvetica Light"/>
              <a:ea typeface="Helvetica Light"/>
              <a:cs typeface="Helvetica Light"/>
              <a:sym typeface="Helvetica Light"/>
            </a:endParaRPr>
          </a:p>
        </p:txBody>
      </p:sp>
      <p:grpSp>
        <p:nvGrpSpPr>
          <p:cNvPr id="8" name="组合 7"/>
          <p:cNvGrpSpPr/>
          <p:nvPr/>
        </p:nvGrpSpPr>
        <p:grpSpPr>
          <a:xfrm>
            <a:off x="150495" y="2967355"/>
            <a:ext cx="24006175" cy="7972425"/>
            <a:chOff x="237" y="4673"/>
            <a:chExt cx="37805" cy="12555"/>
          </a:xfrm>
        </p:grpSpPr>
        <p:sp>
          <p:nvSpPr>
            <p:cNvPr id="4" name="文本框 3"/>
            <p:cNvSpPr txBox="1"/>
            <p:nvPr/>
          </p:nvSpPr>
          <p:spPr>
            <a:xfrm>
              <a:off x="237" y="4673"/>
              <a:ext cx="37805" cy="178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t" forceAA="0">
              <a:normAutofit/>
            </a:bodyPr>
            <a:lstStyle/>
            <a:p>
              <a:pPr marL="0" marR="0" indent="0" algn="l" defTabSz="819150" rtl="0" latinLnBrk="0" hangingPunct="0">
                <a:spcBef>
                  <a:spcPts val="0"/>
                </a:spcBef>
                <a:spcAft>
                  <a:spcPts val="0"/>
                </a:spcAft>
                <a:buClrTx/>
                <a:buSzTx/>
                <a:buFontTx/>
                <a:buNone/>
              </a:pPr>
              <a:r>
                <a:rPr kumimoji="0" lang="en-US" altLang="zh-CN" sz="2400" b="0" i="0" u="none" strike="noStrike" cap="none" spc="0" normalizeH="0" baseline="0">
                  <a:ln>
                    <a:noFill/>
                  </a:ln>
                  <a:solidFill>
                    <a:schemeClr val="accent2"/>
                  </a:solidFill>
                  <a:effectLst/>
                  <a:uFillTx/>
                  <a:latin typeface="Helvetica Light"/>
                  <a:ea typeface="Helvetica Light"/>
                  <a:cs typeface="Helvetica Light"/>
                  <a:sym typeface="Helvetica Light"/>
                </a:rPr>
                <a:t>                     Pose1_Missing_R2 MIN: 4.3821                                    </a:t>
              </a:r>
              <a:r>
                <a:rPr lang="en-US" altLang="zh-CN" sz="2400">
                  <a:solidFill>
                    <a:schemeClr val="accent2"/>
                  </a:solidFill>
                  <a:sym typeface="Helvetica Light"/>
                </a:rPr>
                <a:t>Pose1_Missing_R2 MAX: 5.8742                          Pose1_Missing_R2 Data</a:t>
              </a:r>
              <a:endParaRPr kumimoji="0" lang="en-US" altLang="zh-CN" sz="2400" b="0" i="0" u="none" strike="noStrike" cap="none" spc="0" normalizeH="0" baseline="0">
                <a:ln>
                  <a:noFill/>
                </a:ln>
                <a:solidFill>
                  <a:schemeClr val="accent2"/>
                </a:solidFill>
                <a:effectLst/>
                <a:uFillTx/>
                <a:latin typeface="Helvetica Light"/>
                <a:ea typeface="Helvetica Light"/>
                <a:cs typeface="Helvetica Light"/>
                <a:sym typeface="Helvetica Light"/>
              </a:endParaRPr>
            </a:p>
            <a:p>
              <a:pPr marL="0" marR="0" indent="0" algn="l" defTabSz="819150" rtl="0" latinLnBrk="0" hangingPunct="0">
                <a:spcBef>
                  <a:spcPts val="0"/>
                </a:spcBef>
                <a:spcAft>
                  <a:spcPts val="0"/>
                </a:spcAft>
                <a:buClrTx/>
                <a:buSzTx/>
                <a:buFontTx/>
                <a:buNone/>
              </a:pPr>
              <a:r>
                <a:rPr lang="en-US" altLang="zh-CN" sz="2400">
                  <a:solidFill>
                    <a:schemeClr val="accent2"/>
                  </a:solidFill>
                  <a:sym typeface="Helvetica Light"/>
                </a:rPr>
                <a:t>                                                                                      </a:t>
              </a:r>
              <a:endParaRPr kumimoji="0" lang="en-US" altLang="zh-CN" sz="2400" b="0" i="0" u="none" strike="noStrike" cap="none" spc="0" normalizeH="0" baseline="0">
                <a:ln>
                  <a:noFill/>
                </a:ln>
                <a:solidFill>
                  <a:schemeClr val="accent2"/>
                </a:solidFill>
                <a:effectLst/>
                <a:uFillTx/>
                <a:latin typeface="Helvetica Light"/>
                <a:ea typeface="Helvetica Light"/>
                <a:cs typeface="Helvetica Light"/>
                <a:sym typeface="Helvetica Light"/>
              </a:endParaRPr>
            </a:p>
          </p:txBody>
        </p:sp>
        <p:pic>
          <p:nvPicPr>
            <p:cNvPr id="5" name="图片 4" descr="111"/>
            <p:cNvPicPr/>
            <p:nvPr/>
          </p:nvPicPr>
          <p:blipFill>
            <a:blip r:embed="rId2"/>
            <a:stretch>
              <a:fillRect/>
            </a:stretch>
          </p:blipFill>
          <p:spPr>
            <a:xfrm>
              <a:off x="13296" y="5978"/>
              <a:ext cx="10500" cy="11250"/>
            </a:xfrm>
            <a:prstGeom prst="rect">
              <a:avLst/>
            </a:prstGeom>
          </p:spPr>
        </p:pic>
        <p:pic>
          <p:nvPicPr>
            <p:cNvPr id="7" name="图片 6" descr="222"/>
            <p:cNvPicPr/>
            <p:nvPr/>
          </p:nvPicPr>
          <p:blipFill>
            <a:blip r:embed="rId3"/>
            <a:stretch>
              <a:fillRect/>
            </a:stretch>
          </p:blipFill>
          <p:spPr>
            <a:xfrm>
              <a:off x="1815" y="5929"/>
              <a:ext cx="10500" cy="11250"/>
            </a:xfrm>
            <a:prstGeom prst="rect">
              <a:avLst/>
            </a:prstGeom>
          </p:spPr>
        </p:pic>
      </p:grpSp>
      <p:pic>
        <p:nvPicPr>
          <p:cNvPr id="6" name="图片 5"/>
          <p:cNvPicPr>
            <a:picLocks noChangeAspect="1"/>
          </p:cNvPicPr>
          <p:nvPr/>
        </p:nvPicPr>
        <p:blipFill>
          <a:blip r:embed="rId4"/>
          <a:stretch>
            <a:fillRect/>
          </a:stretch>
        </p:blipFill>
        <p:spPr>
          <a:xfrm>
            <a:off x="15505430" y="3764915"/>
            <a:ext cx="8051165" cy="7174230"/>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C040 | Glue path AOI introduction report - Judgement Logic"/>
          <p:cNvSpPr txBox="1"/>
          <p:nvPr/>
        </p:nvSpPr>
        <p:spPr>
          <a:xfrm>
            <a:off x="151130" y="280671"/>
            <a:ext cx="16770350" cy="655320"/>
          </a:xfrm>
          <a:prstGeom prst="rect">
            <a:avLst/>
          </a:prstGeom>
          <a:ln w="12700">
            <a:miter lim="400000"/>
          </a:ln>
        </p:spPr>
        <p:txBody>
          <a:bodyPr wrap="square" lIns="50800" tIns="50800" rIns="50800" bIns="50800" anchor="ctr">
            <a:spAutoFit/>
          </a:bodyPr>
          <a:lstStyle/>
          <a:p>
            <a:pPr defTabSz="2438400">
              <a:defRPr sz="3700">
                <a:solidFill>
                  <a:srgbClr val="17305E"/>
                </a:solidFill>
                <a:latin typeface="Helvetica Light"/>
                <a:ea typeface="Helvetica Light"/>
                <a:cs typeface="Helvetica Light"/>
                <a:sym typeface="Helvetica Light"/>
              </a:defRPr>
            </a:pPr>
            <a:r>
              <a:rPr lang="en-US" sz="4000" dirty="0"/>
              <a:t>H280 </a:t>
            </a:r>
            <a:r>
              <a:rPr sz="4000" dirty="0"/>
              <a:t>| </a:t>
            </a:r>
            <a:r>
              <a:rPr sz="4000" dirty="0">
                <a:solidFill>
                  <a:srgbClr val="A6AAA9"/>
                </a:solidFill>
              </a:rPr>
              <a:t>Glue path AOI Product</a:t>
            </a:r>
            <a:r>
              <a:rPr lang="en-US" sz="4000" dirty="0">
                <a:solidFill>
                  <a:srgbClr val="A6AAA9"/>
                </a:solidFill>
              </a:rPr>
              <a:t> glue</a:t>
            </a:r>
            <a:r>
              <a:rPr sz="4000" dirty="0">
                <a:solidFill>
                  <a:srgbClr val="A6AAA9"/>
                </a:solidFill>
              </a:rPr>
              <a:t> </a:t>
            </a:r>
            <a:r>
              <a:rPr lang="en-US" sz="4000" dirty="0">
                <a:solidFill>
                  <a:srgbClr val="A6AAA9"/>
                </a:solidFill>
              </a:rPr>
              <a:t>Inspection logic</a:t>
            </a:r>
          </a:p>
        </p:txBody>
      </p:sp>
      <p:sp>
        <p:nvSpPr>
          <p:cNvPr id="2" name="文本框 1"/>
          <p:cNvSpPr txBox="1"/>
          <p:nvPr/>
        </p:nvSpPr>
        <p:spPr>
          <a:xfrm>
            <a:off x="4294505" y="11371580"/>
            <a:ext cx="9674225" cy="5524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t" forceAA="0">
            <a:normAutofit fontScale="97500"/>
          </a:bodyPr>
          <a:lstStyle/>
          <a:p>
            <a:pPr marL="0" marR="0" indent="0" algn="l" defTabSz="819150" rtl="0" latinLnBrk="0" hangingPunct="0">
              <a:spcBef>
                <a:spcPts val="0"/>
              </a:spcBef>
              <a:spcAft>
                <a:spcPts val="0"/>
              </a:spcAft>
              <a:buClrTx/>
              <a:buSzTx/>
              <a:buFontTx/>
              <a:buNone/>
            </a:pPr>
            <a:r>
              <a:rPr kumimoji="0" lang="en-US" altLang="zh-CN" sz="2400" b="0" i="0" u="none" strike="noStrike" cap="none" spc="0" normalizeH="0" baseline="0">
                <a:ln>
                  <a:noFill/>
                </a:ln>
                <a:solidFill>
                  <a:schemeClr val="accent2"/>
                </a:solidFill>
                <a:effectLst/>
                <a:uFillTx/>
                <a:latin typeface="Helvetica Light"/>
                <a:ea typeface="Helvetica Light"/>
                <a:cs typeface="Helvetica Light"/>
                <a:sym typeface="Helvetica Light"/>
              </a:rPr>
              <a:t>                   R1  Missing spec= </a:t>
            </a:r>
            <a:r>
              <a:rPr lang="en-US" altLang="zh-CN" sz="2400">
                <a:solidFill>
                  <a:schemeClr val="accent2"/>
                </a:solidFill>
                <a:sym typeface="Helvetica Light"/>
              </a:rPr>
              <a:t>Pose1_Missing_R1 MIN*0.7=4.7168*0.7=3.3</a:t>
            </a:r>
            <a:endParaRPr kumimoji="0" lang="en-US" altLang="zh-CN" sz="2400" b="0" i="0" u="none" strike="noStrike" cap="none" spc="0" normalizeH="0" baseline="0">
              <a:ln>
                <a:noFill/>
              </a:ln>
              <a:solidFill>
                <a:schemeClr val="accent2"/>
              </a:solidFill>
              <a:effectLst/>
              <a:uFillTx/>
              <a:latin typeface="Helvetica Light"/>
              <a:ea typeface="Helvetica Light"/>
              <a:cs typeface="Helvetica Light"/>
              <a:sym typeface="Helvetica Light"/>
            </a:endParaRPr>
          </a:p>
        </p:txBody>
      </p:sp>
      <p:grpSp>
        <p:nvGrpSpPr>
          <p:cNvPr id="8" name="组合 7"/>
          <p:cNvGrpSpPr/>
          <p:nvPr/>
        </p:nvGrpSpPr>
        <p:grpSpPr>
          <a:xfrm>
            <a:off x="150495" y="2967355"/>
            <a:ext cx="24006175" cy="7972425"/>
            <a:chOff x="237" y="4673"/>
            <a:chExt cx="37805" cy="12555"/>
          </a:xfrm>
        </p:grpSpPr>
        <p:sp>
          <p:nvSpPr>
            <p:cNvPr id="4" name="文本框 3"/>
            <p:cNvSpPr txBox="1"/>
            <p:nvPr/>
          </p:nvSpPr>
          <p:spPr>
            <a:xfrm>
              <a:off x="237" y="4673"/>
              <a:ext cx="37805" cy="178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t" forceAA="0">
              <a:normAutofit/>
            </a:bodyPr>
            <a:lstStyle/>
            <a:p>
              <a:pPr marL="0" marR="0" indent="0" algn="l" defTabSz="819150" rtl="0" latinLnBrk="0" hangingPunct="0">
                <a:spcBef>
                  <a:spcPts val="0"/>
                </a:spcBef>
                <a:spcAft>
                  <a:spcPts val="0"/>
                </a:spcAft>
                <a:buClrTx/>
                <a:buSzTx/>
                <a:buFontTx/>
                <a:buNone/>
              </a:pPr>
              <a:r>
                <a:rPr kumimoji="0" lang="en-US" altLang="zh-CN" sz="2400" b="0" i="0" u="none" strike="noStrike" cap="none" spc="0" normalizeH="0" baseline="0">
                  <a:ln>
                    <a:noFill/>
                  </a:ln>
                  <a:solidFill>
                    <a:schemeClr val="accent2"/>
                  </a:solidFill>
                  <a:effectLst/>
                  <a:uFillTx/>
                  <a:latin typeface="Helvetica Light"/>
                  <a:ea typeface="Helvetica Light"/>
                  <a:cs typeface="Helvetica Light"/>
                  <a:sym typeface="Helvetica Light"/>
                </a:rPr>
                <a:t>                     Pose1_Missing_R3 MIN: 4.7168                                    </a:t>
              </a:r>
              <a:r>
                <a:rPr lang="en-US" altLang="zh-CN" sz="2400">
                  <a:solidFill>
                    <a:schemeClr val="accent2"/>
                  </a:solidFill>
                  <a:sym typeface="Helvetica Light"/>
                </a:rPr>
                <a:t>Pose1_Missing_R3 MAX: 6.4701                          Pose1_Missing_R3 Data</a:t>
              </a:r>
              <a:endParaRPr kumimoji="0" lang="en-US" altLang="zh-CN" sz="2400" b="0" i="0" u="none" strike="noStrike" cap="none" spc="0" normalizeH="0" baseline="0">
                <a:ln>
                  <a:noFill/>
                </a:ln>
                <a:solidFill>
                  <a:schemeClr val="accent2"/>
                </a:solidFill>
                <a:effectLst/>
                <a:uFillTx/>
                <a:latin typeface="Helvetica Light"/>
                <a:ea typeface="Helvetica Light"/>
                <a:cs typeface="Helvetica Light"/>
                <a:sym typeface="Helvetica Light"/>
              </a:endParaRPr>
            </a:p>
            <a:p>
              <a:pPr marL="0" marR="0" indent="0" algn="l" defTabSz="819150" rtl="0" latinLnBrk="0" hangingPunct="0">
                <a:spcBef>
                  <a:spcPts val="0"/>
                </a:spcBef>
                <a:spcAft>
                  <a:spcPts val="0"/>
                </a:spcAft>
                <a:buClrTx/>
                <a:buSzTx/>
                <a:buFontTx/>
                <a:buNone/>
              </a:pPr>
              <a:r>
                <a:rPr lang="en-US" altLang="zh-CN" sz="2400">
                  <a:solidFill>
                    <a:schemeClr val="accent2"/>
                  </a:solidFill>
                  <a:sym typeface="Helvetica Light"/>
                </a:rPr>
                <a:t>                                                                                      </a:t>
              </a:r>
              <a:endParaRPr kumimoji="0" lang="en-US" altLang="zh-CN" sz="2400" b="0" i="0" u="none" strike="noStrike" cap="none" spc="0" normalizeH="0" baseline="0">
                <a:ln>
                  <a:noFill/>
                </a:ln>
                <a:solidFill>
                  <a:schemeClr val="accent2"/>
                </a:solidFill>
                <a:effectLst/>
                <a:uFillTx/>
                <a:latin typeface="Helvetica Light"/>
                <a:ea typeface="Helvetica Light"/>
                <a:cs typeface="Helvetica Light"/>
                <a:sym typeface="Helvetica Light"/>
              </a:endParaRPr>
            </a:p>
          </p:txBody>
        </p:sp>
        <p:pic>
          <p:nvPicPr>
            <p:cNvPr id="5" name="图片 4" descr="D:\LUSTER\4.【Buyoff资料】\Spak数据和vision fllow\图片\R3\MAX\111.bmp111"/>
            <p:cNvPicPr/>
            <p:nvPr/>
          </p:nvPicPr>
          <p:blipFill>
            <a:blip r:embed="rId2"/>
            <a:srcRect/>
            <a:stretch>
              <a:fillRect/>
            </a:stretch>
          </p:blipFill>
          <p:spPr>
            <a:xfrm>
              <a:off x="13296" y="5978"/>
              <a:ext cx="10500" cy="11250"/>
            </a:xfrm>
            <a:prstGeom prst="rect">
              <a:avLst/>
            </a:prstGeom>
          </p:spPr>
        </p:pic>
        <p:pic>
          <p:nvPicPr>
            <p:cNvPr id="7" name="图片 6" descr="D:\LUSTER\4.【Buyoff资料】\Spak数据和vision fllow\图片\R3\MIN\222.bmp222"/>
            <p:cNvPicPr/>
            <p:nvPr/>
          </p:nvPicPr>
          <p:blipFill>
            <a:blip r:embed="rId3"/>
            <a:srcRect/>
            <a:stretch>
              <a:fillRect/>
            </a:stretch>
          </p:blipFill>
          <p:spPr>
            <a:xfrm>
              <a:off x="1815" y="5929"/>
              <a:ext cx="10500" cy="11250"/>
            </a:xfrm>
            <a:prstGeom prst="rect">
              <a:avLst/>
            </a:prstGeom>
          </p:spPr>
        </p:pic>
      </p:grpSp>
      <p:pic>
        <p:nvPicPr>
          <p:cNvPr id="3" name="图片 2"/>
          <p:cNvPicPr>
            <a:picLocks noChangeAspect="1"/>
          </p:cNvPicPr>
          <p:nvPr/>
        </p:nvPicPr>
        <p:blipFill>
          <a:blip r:embed="rId4"/>
          <a:stretch>
            <a:fillRect/>
          </a:stretch>
        </p:blipFill>
        <p:spPr>
          <a:xfrm>
            <a:off x="15733395" y="3764915"/>
            <a:ext cx="7893685" cy="717423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线条"/>
          <p:cNvSpPr/>
          <p:nvPr/>
        </p:nvSpPr>
        <p:spPr>
          <a:xfrm>
            <a:off x="-4" y="975002"/>
            <a:ext cx="24384008" cy="1"/>
          </a:xfrm>
          <a:prstGeom prst="line">
            <a:avLst/>
          </a:prstGeom>
          <a:ln w="25400">
            <a:solidFill>
              <a:srgbClr val="000000"/>
            </a:solidFill>
            <a:miter lim="400000"/>
          </a:ln>
        </p:spPr>
        <p:txBody>
          <a:bodyPr lIns="45718" tIns="45718" rIns="45718" bIns="45718"/>
          <a:lstStyle/>
          <a:p>
            <a:endParaRPr/>
          </a:p>
        </p:txBody>
      </p:sp>
      <p:sp>
        <p:nvSpPr>
          <p:cNvPr id="310" name="C040 | Glue path AOI introduction report - glue coordinate"/>
          <p:cNvSpPr txBox="1"/>
          <p:nvPr/>
        </p:nvSpPr>
        <p:spPr>
          <a:xfrm>
            <a:off x="416553" y="125628"/>
            <a:ext cx="9499600" cy="670560"/>
          </a:xfrm>
          <a:prstGeom prst="rect">
            <a:avLst/>
          </a:prstGeom>
          <a:ln w="12700">
            <a:miter lim="400000"/>
          </a:ln>
        </p:spPr>
        <p:txBody>
          <a:bodyPr wrap="none" lIns="50800" tIns="50800" rIns="50800" bIns="50800" anchor="ctr">
            <a:spAutoFit/>
          </a:bodyPr>
          <a:lstStyle/>
          <a:p>
            <a:pPr algn="ctr">
              <a:spcBef>
                <a:spcPts val="0"/>
              </a:spcBef>
              <a:defRPr sz="3700">
                <a:solidFill>
                  <a:srgbClr val="415AF8"/>
                </a:solidFill>
              </a:defRPr>
            </a:pPr>
            <a:r>
              <a:t>H280</a:t>
            </a:r>
            <a:r>
              <a:rPr>
                <a:solidFill>
                  <a:srgbClr val="17305E"/>
                </a:solidFill>
              </a:rPr>
              <a:t> </a:t>
            </a:r>
            <a:r>
              <a:rPr>
                <a:solidFill>
                  <a:srgbClr val="5E5E5E"/>
                </a:solidFill>
              </a:rPr>
              <a:t>| Glue path AOI introduction report</a:t>
            </a:r>
          </a:p>
        </p:txBody>
      </p:sp>
      <p:sp>
        <p:nvSpPr>
          <p:cNvPr id="311" name="M R线前龙门"/>
          <p:cNvSpPr txBox="1"/>
          <p:nvPr/>
        </p:nvSpPr>
        <p:spPr>
          <a:xfrm>
            <a:off x="4775389" y="11408457"/>
            <a:ext cx="4453503" cy="433705"/>
          </a:xfrm>
          <a:prstGeom prst="rect">
            <a:avLst/>
          </a:prstGeom>
          <a:ln w="12700">
            <a:miter lim="400000"/>
          </a:ln>
        </p:spPr>
        <p:txBody>
          <a:bodyPr lIns="50800" tIns="50800" rIns="50800" bIns="50800" anchor="ctr">
            <a:spAutoFit/>
          </a:bodyPr>
          <a:lstStyle>
            <a:lvl1pPr>
              <a:defRPr sz="2400"/>
            </a:lvl1pPr>
          </a:lstStyle>
          <a:p>
            <a:r>
              <a:t>H280_Right gantry</a:t>
            </a:r>
          </a:p>
        </p:txBody>
      </p:sp>
      <p:sp>
        <p:nvSpPr>
          <p:cNvPr id="312" name="M R线前龙门"/>
          <p:cNvSpPr txBox="1"/>
          <p:nvPr/>
        </p:nvSpPr>
        <p:spPr>
          <a:xfrm>
            <a:off x="16020228" y="11408457"/>
            <a:ext cx="4453503" cy="433705"/>
          </a:xfrm>
          <a:prstGeom prst="rect">
            <a:avLst/>
          </a:prstGeom>
          <a:ln w="12700">
            <a:miter lim="400000"/>
          </a:ln>
        </p:spPr>
        <p:txBody>
          <a:bodyPr lIns="50800" tIns="50800" rIns="50800" bIns="50800" anchor="ctr">
            <a:spAutoFit/>
          </a:bodyPr>
          <a:lstStyle>
            <a:lvl1pPr>
              <a:defRPr sz="2400"/>
            </a:lvl1pPr>
          </a:lstStyle>
          <a:p>
            <a:r>
              <a:t>H280_left gantry</a:t>
            </a:r>
          </a:p>
        </p:txBody>
      </p:sp>
      <p:pic>
        <p:nvPicPr>
          <p:cNvPr id="313" name="图片 13" descr="D:\LUSTER\4.【Buyoff资料】\Spak数据和vision fllow\1111111111.bmp1111111111"/>
          <p:cNvPicPr>
            <a:picLocks noChangeAspect="1"/>
          </p:cNvPicPr>
          <p:nvPr/>
        </p:nvPicPr>
        <p:blipFill>
          <a:blip r:embed="rId2"/>
          <a:srcRect/>
          <a:stretch>
            <a:fillRect/>
          </a:stretch>
        </p:blipFill>
        <p:spPr>
          <a:xfrm>
            <a:off x="13206095" y="1890394"/>
            <a:ext cx="4390390" cy="3673475"/>
          </a:xfrm>
          <a:prstGeom prst="rect">
            <a:avLst/>
          </a:prstGeom>
          <a:ln w="12700">
            <a:miter lim="400000"/>
            <a:headEnd/>
            <a:tailEnd/>
          </a:ln>
        </p:spPr>
      </p:pic>
      <p:pic>
        <p:nvPicPr>
          <p:cNvPr id="315" name="图片 4" descr="D:\LUSTER\4.【Buyoff资料】\Spak数据和vision fllow\2222222222222222.bmp2222222222222222"/>
          <p:cNvPicPr>
            <a:picLocks noChangeAspect="1"/>
          </p:cNvPicPr>
          <p:nvPr/>
        </p:nvPicPr>
        <p:blipFill>
          <a:blip r:embed="rId3"/>
          <a:srcRect/>
          <a:stretch>
            <a:fillRect/>
          </a:stretch>
        </p:blipFill>
        <p:spPr>
          <a:xfrm>
            <a:off x="18806479" y="1893253"/>
            <a:ext cx="3435350" cy="3681095"/>
          </a:xfrm>
          <a:prstGeom prst="rect">
            <a:avLst/>
          </a:prstGeom>
          <a:ln w="12700">
            <a:miter lim="400000"/>
            <a:headEnd/>
            <a:tailEnd/>
          </a:ln>
        </p:spPr>
      </p:pic>
      <p:pic>
        <p:nvPicPr>
          <p:cNvPr id="317" name="图片 8" descr="图片 8"/>
          <p:cNvPicPr>
            <a:picLocks noChangeAspect="1"/>
          </p:cNvPicPr>
          <p:nvPr/>
        </p:nvPicPr>
        <p:blipFill>
          <a:blip r:embed="rId4"/>
          <a:stretch>
            <a:fillRect/>
          </a:stretch>
        </p:blipFill>
        <p:spPr>
          <a:xfrm>
            <a:off x="3882390" y="6494145"/>
            <a:ext cx="5049521" cy="4506596"/>
          </a:xfrm>
          <a:prstGeom prst="rect">
            <a:avLst/>
          </a:prstGeom>
          <a:ln w="12700">
            <a:miter lim="400000"/>
            <a:headEnd/>
            <a:tailEnd/>
          </a:ln>
        </p:spPr>
      </p:pic>
      <p:pic>
        <p:nvPicPr>
          <p:cNvPr id="318" name="图片 9" descr="图片 9"/>
          <p:cNvPicPr>
            <a:picLocks noChangeAspect="1"/>
          </p:cNvPicPr>
          <p:nvPr/>
        </p:nvPicPr>
        <p:blipFill>
          <a:blip r:embed="rId5"/>
          <a:stretch>
            <a:fillRect/>
          </a:stretch>
        </p:blipFill>
        <p:spPr>
          <a:xfrm>
            <a:off x="15147289" y="6494145"/>
            <a:ext cx="5049521" cy="4468496"/>
          </a:xfrm>
          <a:prstGeom prst="rect">
            <a:avLst/>
          </a:prstGeom>
          <a:ln w="12700">
            <a:miter lim="400000"/>
            <a:headEnd/>
            <a:tailEnd/>
          </a:ln>
        </p:spPr>
      </p:pic>
      <p:pic>
        <p:nvPicPr>
          <p:cNvPr id="2" name="图片 1" descr="1111111111"/>
          <p:cNvPicPr/>
          <p:nvPr/>
        </p:nvPicPr>
        <p:blipFill>
          <a:blip r:embed="rId6"/>
          <a:stretch>
            <a:fillRect/>
          </a:stretch>
        </p:blipFill>
        <p:spPr>
          <a:xfrm>
            <a:off x="1081405" y="1898015"/>
            <a:ext cx="4390390" cy="3673475"/>
          </a:xfrm>
          <a:prstGeom prst="rect">
            <a:avLst/>
          </a:prstGeom>
        </p:spPr>
      </p:pic>
      <p:pic>
        <p:nvPicPr>
          <p:cNvPr id="3" name="图片 2" descr="2222222222222222"/>
          <p:cNvPicPr>
            <a:picLocks noChangeAspect="1"/>
          </p:cNvPicPr>
          <p:nvPr/>
        </p:nvPicPr>
        <p:blipFill>
          <a:blip r:embed="rId7"/>
          <a:stretch>
            <a:fillRect/>
          </a:stretch>
        </p:blipFill>
        <p:spPr>
          <a:xfrm>
            <a:off x="6615430" y="1898015"/>
            <a:ext cx="3435350" cy="3681095"/>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C040 | Glue path AOI introduction report - Judgement Logic"/>
          <p:cNvSpPr txBox="1"/>
          <p:nvPr/>
        </p:nvSpPr>
        <p:spPr>
          <a:xfrm>
            <a:off x="151130" y="280671"/>
            <a:ext cx="16770350" cy="655320"/>
          </a:xfrm>
          <a:prstGeom prst="rect">
            <a:avLst/>
          </a:prstGeom>
          <a:ln w="12700">
            <a:miter lim="400000"/>
          </a:ln>
        </p:spPr>
        <p:txBody>
          <a:bodyPr wrap="square" lIns="50800" tIns="50800" rIns="50800" bIns="50800" anchor="ctr">
            <a:spAutoFit/>
          </a:bodyPr>
          <a:lstStyle/>
          <a:p>
            <a:pPr defTabSz="2438400">
              <a:defRPr sz="3700">
                <a:solidFill>
                  <a:srgbClr val="17305E"/>
                </a:solidFill>
                <a:latin typeface="Helvetica Light"/>
                <a:ea typeface="Helvetica Light"/>
                <a:cs typeface="Helvetica Light"/>
                <a:sym typeface="Helvetica Light"/>
              </a:defRPr>
            </a:pPr>
            <a:r>
              <a:rPr lang="en-US" sz="4000" dirty="0"/>
              <a:t>H280 </a:t>
            </a:r>
            <a:r>
              <a:rPr sz="4000" dirty="0"/>
              <a:t>| </a:t>
            </a:r>
            <a:r>
              <a:rPr sz="4000" dirty="0">
                <a:solidFill>
                  <a:srgbClr val="A6AAA9"/>
                </a:solidFill>
              </a:rPr>
              <a:t>Glue path AOI Product</a:t>
            </a:r>
            <a:r>
              <a:rPr lang="en-US" sz="4000" dirty="0">
                <a:solidFill>
                  <a:srgbClr val="A6AAA9"/>
                </a:solidFill>
              </a:rPr>
              <a:t> glue</a:t>
            </a:r>
            <a:r>
              <a:rPr sz="4000" dirty="0">
                <a:solidFill>
                  <a:srgbClr val="A6AAA9"/>
                </a:solidFill>
              </a:rPr>
              <a:t> </a:t>
            </a:r>
            <a:r>
              <a:rPr lang="en-US" sz="4000" dirty="0">
                <a:solidFill>
                  <a:srgbClr val="A6AAA9"/>
                </a:solidFill>
              </a:rPr>
              <a:t>Inspection logic</a:t>
            </a:r>
          </a:p>
        </p:txBody>
      </p:sp>
      <p:sp>
        <p:nvSpPr>
          <p:cNvPr id="2" name="文本框 1"/>
          <p:cNvSpPr txBox="1"/>
          <p:nvPr/>
        </p:nvSpPr>
        <p:spPr>
          <a:xfrm>
            <a:off x="4294505" y="11371580"/>
            <a:ext cx="9674225" cy="5524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t" forceAA="0">
            <a:normAutofit fontScale="97500"/>
          </a:bodyPr>
          <a:lstStyle/>
          <a:p>
            <a:pPr marL="0" marR="0" indent="0" algn="l" defTabSz="819150" rtl="0" latinLnBrk="0" hangingPunct="0">
              <a:spcBef>
                <a:spcPts val="0"/>
              </a:spcBef>
              <a:spcAft>
                <a:spcPts val="0"/>
              </a:spcAft>
              <a:buClrTx/>
              <a:buSzTx/>
              <a:buFontTx/>
              <a:buNone/>
            </a:pPr>
            <a:r>
              <a:rPr kumimoji="0" lang="en-US" altLang="zh-CN" sz="2400" b="0" i="0" u="none" strike="noStrike" cap="none" spc="0" normalizeH="0" baseline="0">
                <a:ln>
                  <a:noFill/>
                </a:ln>
                <a:solidFill>
                  <a:schemeClr val="accent2"/>
                </a:solidFill>
                <a:effectLst/>
                <a:uFillTx/>
                <a:latin typeface="Helvetica Light"/>
                <a:ea typeface="Helvetica Light"/>
                <a:cs typeface="Helvetica Light"/>
                <a:sym typeface="Helvetica Light"/>
              </a:rPr>
              <a:t>                   R1  Missing spec= </a:t>
            </a:r>
            <a:r>
              <a:rPr lang="en-US" altLang="zh-CN" sz="2400">
                <a:solidFill>
                  <a:schemeClr val="accent2"/>
                </a:solidFill>
                <a:sym typeface="Helvetica Light"/>
              </a:rPr>
              <a:t>Pose1_Missing_R1 MIN*0.7=5.276*0.7=3.69</a:t>
            </a:r>
            <a:endParaRPr kumimoji="0" lang="en-US" altLang="zh-CN" sz="2400" b="0" i="0" u="none" strike="noStrike" cap="none" spc="0" normalizeH="0" baseline="0">
              <a:ln>
                <a:noFill/>
              </a:ln>
              <a:solidFill>
                <a:schemeClr val="accent2"/>
              </a:solidFill>
              <a:effectLst/>
              <a:uFillTx/>
              <a:latin typeface="Helvetica Light"/>
              <a:ea typeface="Helvetica Light"/>
              <a:cs typeface="Helvetica Light"/>
              <a:sym typeface="Helvetica Light"/>
            </a:endParaRPr>
          </a:p>
        </p:txBody>
      </p:sp>
      <p:grpSp>
        <p:nvGrpSpPr>
          <p:cNvPr id="8" name="组合 7"/>
          <p:cNvGrpSpPr/>
          <p:nvPr/>
        </p:nvGrpSpPr>
        <p:grpSpPr>
          <a:xfrm>
            <a:off x="150495" y="2967355"/>
            <a:ext cx="24006175" cy="7972425"/>
            <a:chOff x="237" y="4673"/>
            <a:chExt cx="37805" cy="12555"/>
          </a:xfrm>
        </p:grpSpPr>
        <p:sp>
          <p:nvSpPr>
            <p:cNvPr id="4" name="文本框 3"/>
            <p:cNvSpPr txBox="1"/>
            <p:nvPr/>
          </p:nvSpPr>
          <p:spPr>
            <a:xfrm>
              <a:off x="237" y="4673"/>
              <a:ext cx="37805" cy="178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t" forceAA="0">
              <a:normAutofit/>
            </a:bodyPr>
            <a:lstStyle/>
            <a:p>
              <a:pPr marL="0" marR="0" indent="0" algn="l" defTabSz="819150" rtl="0" latinLnBrk="0" hangingPunct="0">
                <a:spcBef>
                  <a:spcPts val="0"/>
                </a:spcBef>
                <a:spcAft>
                  <a:spcPts val="0"/>
                </a:spcAft>
                <a:buClrTx/>
                <a:buSzTx/>
                <a:buFontTx/>
                <a:buNone/>
              </a:pPr>
              <a:r>
                <a:rPr kumimoji="0" lang="en-US" altLang="zh-CN" sz="2400" b="0" i="0" u="none" strike="noStrike" cap="none" spc="0" normalizeH="0" baseline="0">
                  <a:ln>
                    <a:noFill/>
                  </a:ln>
                  <a:solidFill>
                    <a:schemeClr val="accent2"/>
                  </a:solidFill>
                  <a:effectLst/>
                  <a:uFillTx/>
                  <a:latin typeface="Helvetica Light"/>
                  <a:ea typeface="Helvetica Light"/>
                  <a:cs typeface="Helvetica Light"/>
                  <a:sym typeface="Helvetica Light"/>
                </a:rPr>
                <a:t>                     Pose1_Missing_R4 MIN: 5.276                                   </a:t>
              </a:r>
              <a:r>
                <a:rPr lang="en-US" altLang="zh-CN" sz="2400">
                  <a:solidFill>
                    <a:schemeClr val="accent2"/>
                  </a:solidFill>
                  <a:sym typeface="Helvetica Light"/>
                </a:rPr>
                <a:t>Pose1_Missing_R4 MAX: 6.2779                         Pose1_Missing_R4 Data</a:t>
              </a:r>
              <a:endParaRPr kumimoji="0" lang="en-US" altLang="zh-CN" sz="2400" b="0" i="0" u="none" strike="noStrike" cap="none" spc="0" normalizeH="0" baseline="0">
                <a:ln>
                  <a:noFill/>
                </a:ln>
                <a:solidFill>
                  <a:schemeClr val="accent2"/>
                </a:solidFill>
                <a:effectLst/>
                <a:uFillTx/>
                <a:latin typeface="Helvetica Light"/>
                <a:ea typeface="Helvetica Light"/>
                <a:cs typeface="Helvetica Light"/>
                <a:sym typeface="Helvetica Light"/>
              </a:endParaRPr>
            </a:p>
            <a:p>
              <a:pPr marL="0" marR="0" indent="0" algn="l" defTabSz="819150" rtl="0" latinLnBrk="0" hangingPunct="0">
                <a:spcBef>
                  <a:spcPts val="0"/>
                </a:spcBef>
                <a:spcAft>
                  <a:spcPts val="0"/>
                </a:spcAft>
                <a:buClrTx/>
                <a:buSzTx/>
                <a:buFontTx/>
                <a:buNone/>
              </a:pPr>
              <a:r>
                <a:rPr lang="en-US" altLang="zh-CN" sz="2400">
                  <a:solidFill>
                    <a:schemeClr val="accent2"/>
                  </a:solidFill>
                  <a:sym typeface="Helvetica Light"/>
                </a:rPr>
                <a:t>                                                                                      </a:t>
              </a:r>
              <a:endParaRPr kumimoji="0" lang="en-US" altLang="zh-CN" sz="2400" b="0" i="0" u="none" strike="noStrike" cap="none" spc="0" normalizeH="0" baseline="0">
                <a:ln>
                  <a:noFill/>
                </a:ln>
                <a:solidFill>
                  <a:schemeClr val="accent2"/>
                </a:solidFill>
                <a:effectLst/>
                <a:uFillTx/>
                <a:latin typeface="Helvetica Light"/>
                <a:ea typeface="Helvetica Light"/>
                <a:cs typeface="Helvetica Light"/>
                <a:sym typeface="Helvetica Light"/>
              </a:endParaRPr>
            </a:p>
          </p:txBody>
        </p:sp>
        <p:pic>
          <p:nvPicPr>
            <p:cNvPr id="5" name="图片 4" descr="D:\LUSTER\4.【Buyoff资料】\Spak数据和vision fllow\图片\R4\MAX\111.bmp111"/>
            <p:cNvPicPr/>
            <p:nvPr/>
          </p:nvPicPr>
          <p:blipFill>
            <a:blip r:embed="rId2"/>
            <a:srcRect/>
            <a:stretch>
              <a:fillRect/>
            </a:stretch>
          </p:blipFill>
          <p:spPr>
            <a:xfrm>
              <a:off x="13296" y="5978"/>
              <a:ext cx="10500" cy="11250"/>
            </a:xfrm>
            <a:prstGeom prst="rect">
              <a:avLst/>
            </a:prstGeom>
          </p:spPr>
        </p:pic>
        <p:pic>
          <p:nvPicPr>
            <p:cNvPr id="7" name="图片 6" descr="D:\LUSTER\4.【Buyoff资料】\Spak数据和vision fllow\图片\R4\MIN\222.bmp222"/>
            <p:cNvPicPr/>
            <p:nvPr/>
          </p:nvPicPr>
          <p:blipFill>
            <a:blip r:embed="rId3"/>
            <a:srcRect/>
            <a:stretch>
              <a:fillRect/>
            </a:stretch>
          </p:blipFill>
          <p:spPr>
            <a:xfrm>
              <a:off x="1815" y="5929"/>
              <a:ext cx="10500" cy="11250"/>
            </a:xfrm>
            <a:prstGeom prst="rect">
              <a:avLst/>
            </a:prstGeom>
          </p:spPr>
        </p:pic>
      </p:grpSp>
      <p:pic>
        <p:nvPicPr>
          <p:cNvPr id="6" name="图片 5"/>
          <p:cNvPicPr>
            <a:picLocks noChangeAspect="1"/>
          </p:cNvPicPr>
          <p:nvPr/>
        </p:nvPicPr>
        <p:blipFill>
          <a:blip r:embed="rId4"/>
          <a:stretch>
            <a:fillRect/>
          </a:stretch>
        </p:blipFill>
        <p:spPr>
          <a:xfrm>
            <a:off x="15733395" y="3764915"/>
            <a:ext cx="7844155" cy="717550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Glue Dispense Vision Guidance"/>
          <p:cNvSpPr txBox="1">
            <a:spLocks noGrp="1"/>
          </p:cNvSpPr>
          <p:nvPr>
            <p:ph type="title"/>
          </p:nvPr>
        </p:nvSpPr>
        <p:spPr>
          <a:xfrm>
            <a:off x="858519" y="3515361"/>
            <a:ext cx="22666032" cy="5705475"/>
          </a:xfrm>
          <a:prstGeom prst="rect">
            <a:avLst/>
          </a:prstGeom>
        </p:spPr>
        <p:txBody>
          <a:bodyPr/>
          <a:lstStyle>
            <a:lvl1pPr>
              <a:defRPr sz="10000" spc="-300"/>
            </a:lvl1pPr>
          </a:lstStyle>
          <a:p>
            <a:r>
              <a:rPr b="0"/>
              <a:t>Glue Dispense Vision Guidance</a:t>
            </a:r>
          </a:p>
        </p:txBody>
      </p:sp>
      <p:sp>
        <p:nvSpPr>
          <p:cNvPr id="332" name="The algorithm and work flow to guide the machine to dispense the glue."/>
          <p:cNvSpPr txBox="1">
            <a:spLocks noGrp="1"/>
          </p:cNvSpPr>
          <p:nvPr>
            <p:ph type="body" sz="quarter" idx="1"/>
          </p:nvPr>
        </p:nvSpPr>
        <p:spPr>
          <a:xfrm>
            <a:off x="858519" y="11548949"/>
            <a:ext cx="21971000" cy="1116953"/>
          </a:xfrm>
          <a:prstGeom prst="rect">
            <a:avLst/>
          </a:prstGeom>
        </p:spPr>
        <p:txBody>
          <a:bodyPr lIns="50800" tIns="50800" rIns="50800" bIns="50800">
            <a:normAutofit fontScale="97500"/>
          </a:bodyPr>
          <a:lstStyle>
            <a:lvl1pPr defTabSz="751205">
              <a:defRPr sz="5005"/>
            </a:lvl1pPr>
          </a:lstStyle>
          <a:p>
            <a:r>
              <a:rPr lang="vi-VN" b="0"/>
              <a:t>Thuật toán và quy trình xử lý để dẫn hướng máy thực hiện </a:t>
            </a:r>
            <a:r>
              <a:rPr lang="en-US" b="0"/>
              <a:t>đ</a:t>
            </a:r>
            <a:r>
              <a:rPr lang="en-US" altLang="zh-CN" b="0"/>
              <a:t>iểm</a:t>
            </a:r>
            <a:r>
              <a:rPr lang="vi-VN" b="0"/>
              <a:t> keo.</a:t>
            </a:r>
            <a:endParaRPr b="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Audio | C015 Vision Flow"/>
          <p:cNvSpPr txBox="1">
            <a:spLocks noGrp="1"/>
          </p:cNvSpPr>
          <p:nvPr>
            <p:ph type="body" sz="quarter" idx="1"/>
          </p:nvPr>
        </p:nvSpPr>
        <p:spPr>
          <a:xfrm>
            <a:off x="338742" y="256109"/>
            <a:ext cx="23667304" cy="689122"/>
          </a:xfrm>
          <a:prstGeom prst="rect">
            <a:avLst/>
          </a:prstGeom>
        </p:spPr>
        <p:txBody>
          <a:bodyPr/>
          <a:lstStyle/>
          <a:p>
            <a:pPr defTabSz="695960">
              <a:spcBef>
                <a:spcPts val="0"/>
              </a:spcBef>
              <a:defRPr>
                <a:solidFill>
                  <a:srgbClr val="0096FF"/>
                </a:solidFill>
                <a:latin typeface="Helvetica Neue Light" panose="02000503000000020004"/>
                <a:ea typeface="Helvetica Neue Light" panose="02000503000000020004"/>
                <a:cs typeface="Helvetica Neue Light" panose="02000503000000020004"/>
                <a:sym typeface="Helvetica Neue Light" panose="02000503000000020004"/>
              </a:defRPr>
            </a:pPr>
            <a:r>
              <a:t>Audio </a:t>
            </a:r>
            <a:r>
              <a:rPr>
                <a:solidFill>
                  <a:srgbClr val="A6AAA9"/>
                </a:solidFill>
                <a:latin typeface="Helvetica Neue Thin" panose="02000503000000020004"/>
                <a:ea typeface="Helvetica Neue Thin" panose="02000503000000020004"/>
                <a:cs typeface="Helvetica Neue Thin" panose="02000503000000020004"/>
                <a:sym typeface="Helvetica Neue Thin" panose="02000503000000020004"/>
              </a:rPr>
              <a:t>|</a:t>
            </a:r>
            <a:r>
              <a:rPr>
                <a:solidFill>
                  <a:srgbClr val="A6AAA9"/>
                </a:solidFill>
                <a:latin typeface="+mn-lt"/>
                <a:ea typeface="+mn-ea"/>
                <a:cs typeface="+mn-cs"/>
                <a:sym typeface="Helvetica Neue" panose="02000503000000020004"/>
              </a:rPr>
              <a:t> </a:t>
            </a:r>
            <a:r>
              <a:rPr>
                <a:solidFill>
                  <a:srgbClr val="929292"/>
                </a:solidFill>
                <a:latin typeface="+mn-lt"/>
                <a:ea typeface="+mn-ea"/>
                <a:cs typeface="+mn-cs"/>
                <a:sym typeface="Helvetica Neue" panose="02000503000000020004"/>
              </a:rPr>
              <a:t>H280 Vision Flow | Image effect</a:t>
            </a:r>
          </a:p>
        </p:txBody>
      </p:sp>
      <p:sp>
        <p:nvSpPr>
          <p:cNvPr id="335" name="文本框 90"/>
          <p:cNvSpPr txBox="1"/>
          <p:nvPr/>
        </p:nvSpPr>
        <p:spPr>
          <a:xfrm>
            <a:off x="710198" y="1550475"/>
            <a:ext cx="3831459" cy="1076960"/>
          </a:xfrm>
          <a:prstGeom prst="rect">
            <a:avLst/>
          </a:prstGeom>
          <a:ln w="12700">
            <a:miter lim="400000"/>
          </a:ln>
        </p:spPr>
        <p:txBody>
          <a:bodyPr lIns="0" tIns="0" rIns="0" bIns="0">
            <a:spAutoFit/>
          </a:bodyPr>
          <a:lstStyle/>
          <a:p>
            <a:pPr defTabSz="819150">
              <a:spcBef>
                <a:spcPts val="0"/>
              </a:spcBef>
              <a:defRPr sz="3500"/>
            </a:pPr>
            <a:r>
              <a:t>Glue path </a:t>
            </a:r>
          </a:p>
          <a:p>
            <a:pPr defTabSz="819150">
              <a:spcBef>
                <a:spcPts val="0"/>
              </a:spcBef>
              <a:defRPr sz="3500"/>
            </a:pPr>
            <a:r>
              <a:t>Golden image</a:t>
            </a:r>
          </a:p>
        </p:txBody>
      </p:sp>
      <p:graphicFrame>
        <p:nvGraphicFramePr>
          <p:cNvPr id="336" name="Table 1"/>
          <p:cNvGraphicFramePr/>
          <p:nvPr>
            <p:custDataLst>
              <p:tags r:id="rId1"/>
            </p:custDataLst>
          </p:nvPr>
        </p:nvGraphicFramePr>
        <p:xfrm>
          <a:off x="15112999" y="4299585"/>
          <a:ext cx="8176895" cy="5116830"/>
        </p:xfrm>
        <a:graphic>
          <a:graphicData uri="http://schemas.openxmlformats.org/drawingml/2006/table">
            <a:tbl>
              <a:tblPr>
                <a:tableStyleId>{4C3C2611-4C71-4FC5-86AE-919BDF0F9419}</a:tableStyleId>
              </a:tblPr>
              <a:tblGrid>
                <a:gridCol w="4043680">
                  <a:extLst>
                    <a:ext uri="{9D8B030D-6E8A-4147-A177-3AD203B41FA5}">
                      <a16:colId xmlns:a16="http://schemas.microsoft.com/office/drawing/2014/main" val="20000"/>
                    </a:ext>
                  </a:extLst>
                </a:gridCol>
                <a:gridCol w="4133215">
                  <a:extLst>
                    <a:ext uri="{9D8B030D-6E8A-4147-A177-3AD203B41FA5}">
                      <a16:colId xmlns:a16="http://schemas.microsoft.com/office/drawing/2014/main" val="20001"/>
                    </a:ext>
                  </a:extLst>
                </a:gridCol>
              </a:tblGrid>
              <a:tr h="972185">
                <a:tc>
                  <a:txBody>
                    <a:bodyPr/>
                    <a:lstStyle/>
                    <a:p>
                      <a:pPr defTabSz="457200"/>
                      <a:r>
                        <a:rPr sz="3200">
                          <a:latin typeface="Arial" panose="020B0604020202090204"/>
                          <a:ea typeface="Arial" panose="020B0604020202090204"/>
                          <a:cs typeface="Arial" panose="020B0604020202090204"/>
                          <a:sym typeface="Arial" panose="020B0604020202090204"/>
                        </a:rPr>
                        <a:t>Pixel dimension</a:t>
                      </a:r>
                    </a:p>
                  </a:txBody>
                  <a:tcPr marL="5080" marR="5080" marT="5080" marB="5080" anchor="ctr" horzOverflow="overflow">
                    <a:solidFill>
                      <a:srgbClr val="D9D9D9"/>
                    </a:solidFill>
                  </a:tcPr>
                </a:tc>
                <a:tc>
                  <a:txBody>
                    <a:bodyPr/>
                    <a:lstStyle/>
                    <a:p>
                      <a:pPr defTabSz="457200"/>
                      <a:r>
                        <a:rPr sz="3200">
                          <a:latin typeface="Calibri" panose="020F0502020204030204"/>
                          <a:ea typeface="Calibri" panose="020F0502020204030204"/>
                          <a:cs typeface="Calibri" panose="020F0502020204030204"/>
                          <a:sym typeface="Calibri" panose="020F0502020204030204"/>
                        </a:rPr>
                        <a:t>0.0086mm/pixel</a:t>
                      </a:r>
                    </a:p>
                  </a:txBody>
                  <a:tcPr marL="5080" marR="5080" marT="5080" marB="5080" anchor="ctr" horzOverflow="overflow">
                    <a:solidFill>
                      <a:srgbClr val="FFFFFF"/>
                    </a:solidFill>
                  </a:tcPr>
                </a:tc>
                <a:extLst>
                  <a:ext uri="{0D108BD9-81ED-4DB2-BD59-A6C34878D82A}">
                    <a16:rowId xmlns:a16="http://schemas.microsoft.com/office/drawing/2014/main" val="10000"/>
                  </a:ext>
                </a:extLst>
              </a:tr>
              <a:tr h="894080">
                <a:tc>
                  <a:txBody>
                    <a:bodyPr/>
                    <a:lstStyle/>
                    <a:p>
                      <a:pPr defTabSz="457200"/>
                      <a:r>
                        <a:rPr sz="3200">
                          <a:latin typeface="Arial" panose="020B0604020202090204"/>
                          <a:ea typeface="Arial" panose="020B0604020202090204"/>
                          <a:cs typeface="Arial" panose="020B0604020202090204"/>
                          <a:sym typeface="Arial" panose="020B0604020202090204"/>
                        </a:rPr>
                        <a:t>Lens resolution </a:t>
                      </a:r>
                    </a:p>
                  </a:txBody>
                  <a:tcPr marL="5080" marR="5080" marT="5080" marB="5080" anchor="ctr" horzOverflow="overflow">
                    <a:solidFill>
                      <a:srgbClr val="D9D9D9"/>
                    </a:solidFill>
                  </a:tcPr>
                </a:tc>
                <a:tc>
                  <a:txBody>
                    <a:bodyPr/>
                    <a:lstStyle/>
                    <a:p>
                      <a:pPr defTabSz="457200"/>
                      <a:r>
                        <a:rPr sz="3200">
                          <a:latin typeface="Calibri" panose="020F0502020204030204"/>
                          <a:ea typeface="Calibri" panose="020F0502020204030204"/>
                          <a:cs typeface="Calibri" panose="020F0502020204030204"/>
                          <a:sym typeface="Calibri" panose="020F0502020204030204"/>
                        </a:rPr>
                        <a:t>2448*2048</a:t>
                      </a:r>
                    </a:p>
                  </a:txBody>
                  <a:tcPr marL="5080" marR="5080" marT="5080" marB="5080" anchor="ctr" horzOverflow="overflow">
                    <a:solidFill>
                      <a:srgbClr val="FFFFFF"/>
                    </a:solidFill>
                  </a:tcPr>
                </a:tc>
                <a:extLst>
                  <a:ext uri="{0D108BD9-81ED-4DB2-BD59-A6C34878D82A}">
                    <a16:rowId xmlns:a16="http://schemas.microsoft.com/office/drawing/2014/main" val="10001"/>
                  </a:ext>
                </a:extLst>
              </a:tr>
              <a:tr h="827405">
                <a:tc>
                  <a:txBody>
                    <a:bodyPr/>
                    <a:lstStyle/>
                    <a:p>
                      <a:pPr defTabSz="457200"/>
                      <a:r>
                        <a:rPr sz="3200">
                          <a:latin typeface="Arial" panose="020B0604020202090204"/>
                          <a:ea typeface="Arial" panose="020B0604020202090204"/>
                          <a:cs typeface="Arial" panose="020B0604020202090204"/>
                          <a:sym typeface="Arial" panose="020B0604020202090204"/>
                        </a:rPr>
                        <a:t>FOV</a:t>
                      </a:r>
                    </a:p>
                  </a:txBody>
                  <a:tcPr marL="5080" marR="5080" marT="5080" marB="5080" anchor="ctr" horzOverflow="overflow">
                    <a:solidFill>
                      <a:srgbClr val="D9D9D9"/>
                    </a:solidFill>
                  </a:tcPr>
                </a:tc>
                <a:tc>
                  <a:txBody>
                    <a:bodyPr/>
                    <a:lstStyle/>
                    <a:p>
                      <a:pPr defTabSz="457200"/>
                      <a:r>
                        <a:rPr sz="3200">
                          <a:latin typeface="Calibri" panose="020F0502020204030204"/>
                          <a:ea typeface="Calibri" panose="020F0502020204030204"/>
                          <a:cs typeface="Calibri" panose="020F0502020204030204"/>
                          <a:sym typeface="Calibri" panose="020F0502020204030204"/>
                        </a:rPr>
                        <a:t>21*17.5mm</a:t>
                      </a:r>
                    </a:p>
                  </a:txBody>
                  <a:tcPr marL="5080" marR="5080" marT="5080" marB="5080" anchor="ctr" horzOverflow="overflow">
                    <a:solidFill>
                      <a:srgbClr val="FFFFFF"/>
                    </a:solidFill>
                  </a:tcPr>
                </a:tc>
                <a:extLst>
                  <a:ext uri="{0D108BD9-81ED-4DB2-BD59-A6C34878D82A}">
                    <a16:rowId xmlns:a16="http://schemas.microsoft.com/office/drawing/2014/main" val="10002"/>
                  </a:ext>
                </a:extLst>
              </a:tr>
              <a:tr h="828675">
                <a:tc>
                  <a:txBody>
                    <a:bodyPr/>
                    <a:lstStyle/>
                    <a:p>
                      <a:pPr defTabSz="457200"/>
                      <a:r>
                        <a:rPr sz="3200">
                          <a:latin typeface="Arial" panose="020B0604020202090204"/>
                          <a:ea typeface="Arial" panose="020B0604020202090204"/>
                          <a:cs typeface="Arial" panose="020B0604020202090204"/>
                          <a:sym typeface="Arial" panose="020B0604020202090204"/>
                        </a:rPr>
                        <a:t>DOF</a:t>
                      </a:r>
                    </a:p>
                  </a:txBody>
                  <a:tcPr marL="5080" marR="5080" marT="5080" marB="5080" anchor="ctr" horzOverflow="overflow">
                    <a:solidFill>
                      <a:srgbClr val="D9D9D9"/>
                    </a:solidFill>
                  </a:tcPr>
                </a:tc>
                <a:tc>
                  <a:txBody>
                    <a:bodyPr/>
                    <a:lstStyle/>
                    <a:p>
                      <a:pPr defTabSz="457200"/>
                      <a:r>
                        <a:rPr sz="3200">
                          <a:latin typeface="SF Hello Regular"/>
                          <a:ea typeface="SF Hello Regular"/>
                          <a:cs typeface="SF Hello Regular"/>
                          <a:sym typeface="SF Hello Regular"/>
                        </a:rPr>
                        <a:t>5mm </a:t>
                      </a:r>
                    </a:p>
                  </a:txBody>
                  <a:tcPr marL="5080" marR="5080" marT="5080" marB="5080" anchor="ctr" horzOverflow="overflow">
                    <a:solidFill>
                      <a:srgbClr val="FFFFFF"/>
                    </a:solidFill>
                  </a:tcPr>
                </a:tc>
                <a:extLst>
                  <a:ext uri="{0D108BD9-81ED-4DB2-BD59-A6C34878D82A}">
                    <a16:rowId xmlns:a16="http://schemas.microsoft.com/office/drawing/2014/main" val="10003"/>
                  </a:ext>
                </a:extLst>
              </a:tr>
              <a:tr h="796925">
                <a:tc>
                  <a:txBody>
                    <a:bodyPr/>
                    <a:lstStyle/>
                    <a:p>
                      <a:pPr defTabSz="457200"/>
                      <a:r>
                        <a:rPr sz="3200">
                          <a:latin typeface="Arial" panose="020B0604020202090204"/>
                          <a:ea typeface="Arial" panose="020B0604020202090204"/>
                          <a:cs typeface="Arial" panose="020B0604020202090204"/>
                          <a:sym typeface="Arial" panose="020B0604020202090204"/>
                        </a:rPr>
                        <a:t>Lightning Brightness </a:t>
                      </a:r>
                    </a:p>
                  </a:txBody>
                  <a:tcPr marL="5080" marR="5080" marT="5080" marB="5080" anchor="ctr" horzOverflow="overflow">
                    <a:solidFill>
                      <a:srgbClr val="D9D9D9"/>
                    </a:solidFill>
                  </a:tcPr>
                </a:tc>
                <a:tc>
                  <a:txBody>
                    <a:bodyPr/>
                    <a:lstStyle/>
                    <a:p>
                      <a:pPr defTabSz="457200"/>
                      <a:r>
                        <a:rPr sz="3200">
                          <a:latin typeface="SF Hello Regular"/>
                          <a:ea typeface="SF Hello Regular"/>
                          <a:cs typeface="SF Hello Regular"/>
                          <a:sym typeface="SF Hello Regular"/>
                        </a:rPr>
                        <a:t>255</a:t>
                      </a:r>
                    </a:p>
                  </a:txBody>
                  <a:tcPr marL="5080" marR="5080" marT="5080" marB="5080" anchor="ctr" horzOverflow="overflow">
                    <a:solidFill>
                      <a:srgbClr val="FFFFFF"/>
                    </a:solidFill>
                  </a:tcPr>
                </a:tc>
                <a:extLst>
                  <a:ext uri="{0D108BD9-81ED-4DB2-BD59-A6C34878D82A}">
                    <a16:rowId xmlns:a16="http://schemas.microsoft.com/office/drawing/2014/main" val="10004"/>
                  </a:ext>
                </a:extLst>
              </a:tr>
              <a:tr h="797560">
                <a:tc>
                  <a:txBody>
                    <a:bodyPr/>
                    <a:lstStyle/>
                    <a:p>
                      <a:pPr defTabSz="457200"/>
                      <a:r>
                        <a:rPr sz="3200">
                          <a:latin typeface="Arial" panose="020B0604020202090204"/>
                          <a:ea typeface="Arial" panose="020B0604020202090204"/>
                          <a:cs typeface="Arial" panose="020B0604020202090204"/>
                          <a:sym typeface="Arial" panose="020B0604020202090204"/>
                        </a:rPr>
                        <a:t>Exposure time </a:t>
                      </a:r>
                    </a:p>
                  </a:txBody>
                  <a:tcPr marL="5080" marR="5080" marT="5080" marB="5080" anchor="ctr" horzOverflow="overflow">
                    <a:solidFill>
                      <a:srgbClr val="D9D9D9"/>
                    </a:solidFill>
                  </a:tcPr>
                </a:tc>
                <a:tc>
                  <a:txBody>
                    <a:bodyPr/>
                    <a:lstStyle/>
                    <a:p>
                      <a:pPr defTabSz="457200"/>
                      <a:r>
                        <a:rPr sz="3200">
                          <a:latin typeface="Calibri" panose="020F0502020204030204"/>
                          <a:ea typeface="Calibri" panose="020F0502020204030204"/>
                          <a:cs typeface="Calibri" panose="020F0502020204030204"/>
                          <a:sym typeface="Calibri" panose="020F0502020204030204"/>
                        </a:rPr>
                        <a:t>3</a:t>
                      </a:r>
                    </a:p>
                  </a:txBody>
                  <a:tcPr marL="5080" marR="5080" marT="5080" marB="5080" anchor="ctr" horzOverflow="overflow">
                    <a:solidFill>
                      <a:srgbClr val="FFFFFF"/>
                    </a:solidFill>
                  </a:tcPr>
                </a:tc>
                <a:extLst>
                  <a:ext uri="{0D108BD9-81ED-4DB2-BD59-A6C34878D82A}">
                    <a16:rowId xmlns:a16="http://schemas.microsoft.com/office/drawing/2014/main" val="10005"/>
                  </a:ext>
                </a:extLst>
              </a:tr>
            </a:tbl>
          </a:graphicData>
        </a:graphic>
      </p:graphicFrame>
      <p:pic>
        <p:nvPicPr>
          <p:cNvPr id="337" name="图片 1" descr="C:\Users\Administrator\Desktop\1001EW的visionflow\2.bmp2"/>
          <p:cNvPicPr>
            <a:picLocks noChangeAspect="1"/>
          </p:cNvPicPr>
          <p:nvPr/>
        </p:nvPicPr>
        <p:blipFill>
          <a:blip r:embed="rId3"/>
          <a:srcRect/>
          <a:stretch>
            <a:fillRect/>
          </a:stretch>
        </p:blipFill>
        <p:spPr>
          <a:xfrm>
            <a:off x="3407727" y="3618231"/>
            <a:ext cx="8145780" cy="6814820"/>
          </a:xfrm>
          <a:prstGeom prst="rect">
            <a:avLst/>
          </a:prstGeom>
          <a:ln w="12700">
            <a:miter lim="400000"/>
            <a:headEnd/>
            <a:tailEnd/>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Audio | C015 Vision Flow"/>
          <p:cNvSpPr txBox="1">
            <a:spLocks noGrp="1"/>
          </p:cNvSpPr>
          <p:nvPr>
            <p:ph type="body" sz="quarter" idx="1"/>
          </p:nvPr>
        </p:nvSpPr>
        <p:spPr>
          <a:xfrm>
            <a:off x="338742" y="256109"/>
            <a:ext cx="23667304" cy="689122"/>
          </a:xfrm>
          <a:prstGeom prst="rect">
            <a:avLst/>
          </a:prstGeom>
        </p:spPr>
        <p:txBody>
          <a:bodyPr/>
          <a:lstStyle/>
          <a:p>
            <a:pPr>
              <a:spcBef>
                <a:spcPts val="0"/>
              </a:spcBef>
              <a:defRPr sz="3600">
                <a:solidFill>
                  <a:srgbClr val="0096FF"/>
                </a:solidFill>
                <a:latin typeface="Helvetica Neue Light" panose="02000503000000020004"/>
                <a:ea typeface="Helvetica Neue Light" panose="02000503000000020004"/>
                <a:cs typeface="Helvetica Neue Light" panose="02000503000000020004"/>
                <a:sym typeface="Helvetica Neue Light" panose="02000503000000020004"/>
              </a:defRPr>
            </a:pPr>
            <a:r>
              <a:t>Audio </a:t>
            </a:r>
            <a:r>
              <a:rPr>
                <a:solidFill>
                  <a:srgbClr val="A6AAA9"/>
                </a:solidFill>
                <a:latin typeface="Helvetica Neue Thin" panose="02000503000000020004"/>
                <a:ea typeface="Helvetica Neue Thin" panose="02000503000000020004"/>
                <a:cs typeface="Helvetica Neue Thin" panose="02000503000000020004"/>
                <a:sym typeface="Helvetica Neue Thin" panose="02000503000000020004"/>
              </a:rPr>
              <a:t>|</a:t>
            </a:r>
            <a:r>
              <a:rPr>
                <a:solidFill>
                  <a:srgbClr val="A6AAA9"/>
                </a:solidFill>
                <a:latin typeface="+mn-lt"/>
                <a:ea typeface="+mn-ea"/>
                <a:cs typeface="+mn-cs"/>
                <a:sym typeface="Helvetica Neue" panose="02000503000000020004"/>
              </a:rPr>
              <a:t> </a:t>
            </a:r>
            <a:r>
              <a:rPr>
                <a:solidFill>
                  <a:srgbClr val="929292"/>
                </a:solidFill>
                <a:latin typeface="+mn-lt"/>
                <a:ea typeface="+mn-ea"/>
                <a:cs typeface="+mn-cs"/>
                <a:sym typeface="Helvetica Neue" panose="02000503000000020004"/>
              </a:rPr>
              <a:t>H280 Vision Flow | Glue path 1 – Workflow</a:t>
            </a:r>
          </a:p>
        </p:txBody>
      </p:sp>
      <p:sp>
        <p:nvSpPr>
          <p:cNvPr id="340" name="线条"/>
          <p:cNvSpPr/>
          <p:nvPr/>
        </p:nvSpPr>
        <p:spPr>
          <a:xfrm>
            <a:off x="8109731" y="2907748"/>
            <a:ext cx="6" cy="609607"/>
          </a:xfrm>
          <a:prstGeom prst="line">
            <a:avLst/>
          </a:prstGeom>
          <a:ln w="25400">
            <a:solidFill>
              <a:srgbClr val="0365C0"/>
            </a:solidFill>
            <a:tailEnd type="triangle"/>
          </a:ln>
        </p:spPr>
        <p:txBody>
          <a:bodyPr lIns="45718" tIns="45718" rIns="45718" bIns="45718"/>
          <a:lstStyle/>
          <a:p>
            <a:endParaRPr/>
          </a:p>
        </p:txBody>
      </p:sp>
      <p:sp>
        <p:nvSpPr>
          <p:cNvPr id="341" name="线条"/>
          <p:cNvSpPr/>
          <p:nvPr/>
        </p:nvSpPr>
        <p:spPr>
          <a:xfrm>
            <a:off x="11788703" y="7278944"/>
            <a:ext cx="6" cy="454771"/>
          </a:xfrm>
          <a:prstGeom prst="line">
            <a:avLst/>
          </a:prstGeom>
          <a:ln w="25400">
            <a:solidFill>
              <a:srgbClr val="0365C0"/>
            </a:solidFill>
            <a:tailEnd type="triangle"/>
          </a:ln>
        </p:spPr>
        <p:txBody>
          <a:bodyPr lIns="45718" tIns="45718" rIns="45718" bIns="45718"/>
          <a:lstStyle/>
          <a:p>
            <a:endParaRPr/>
          </a:p>
        </p:txBody>
      </p:sp>
      <p:sp>
        <p:nvSpPr>
          <p:cNvPr id="342" name="圆角矩形"/>
          <p:cNvSpPr/>
          <p:nvPr/>
        </p:nvSpPr>
        <p:spPr>
          <a:xfrm>
            <a:off x="2852260" y="3229792"/>
            <a:ext cx="5036331" cy="8533815"/>
          </a:xfrm>
          <a:prstGeom prst="roundRect">
            <a:avLst>
              <a:gd name="adj" fmla="val 12871"/>
            </a:avLst>
          </a:prstGeom>
          <a:solidFill>
            <a:srgbClr val="FFFFFF"/>
          </a:solidFill>
          <a:ln w="25400">
            <a:solidFill>
              <a:srgbClr val="0365C0"/>
            </a:solidFill>
          </a:ln>
        </p:spPr>
        <p:txBody>
          <a:bodyPr lIns="50800" tIns="50800" rIns="50800" bIns="50800" anchor="ctr"/>
          <a:lstStyle/>
          <a:p>
            <a:pPr defTabSz="819150">
              <a:spcBef>
                <a:spcPts val="0"/>
              </a:spcBef>
              <a:defRPr sz="2000">
                <a:latin typeface="Helvetica Light"/>
                <a:ea typeface="Helvetica Light"/>
                <a:cs typeface="Helvetica Light"/>
                <a:sym typeface="Helvetica Light"/>
              </a:defRPr>
            </a:pPr>
            <a:endParaRPr/>
          </a:p>
        </p:txBody>
      </p:sp>
      <p:grpSp>
        <p:nvGrpSpPr>
          <p:cNvPr id="345" name="开始"/>
          <p:cNvGrpSpPr/>
          <p:nvPr/>
        </p:nvGrpSpPr>
        <p:grpSpPr>
          <a:xfrm>
            <a:off x="7574803" y="1134021"/>
            <a:ext cx="1047301" cy="663734"/>
            <a:chOff x="-2" y="-2"/>
            <a:chExt cx="1047299" cy="663733"/>
          </a:xfrm>
        </p:grpSpPr>
        <p:sp>
          <p:nvSpPr>
            <p:cNvPr id="343" name="圆角矩形"/>
            <p:cNvSpPr/>
            <p:nvPr/>
          </p:nvSpPr>
          <p:spPr>
            <a:xfrm>
              <a:off x="-2" y="-2"/>
              <a:ext cx="1047299" cy="663733"/>
            </a:xfrm>
            <a:prstGeom prst="roundRect">
              <a:avLst>
                <a:gd name="adj" fmla="val 28659"/>
              </a:avLst>
            </a:prstGeom>
            <a:solidFill>
              <a:srgbClr val="FFFFFF"/>
            </a:solidFill>
            <a:ln w="25400" cap="flat">
              <a:solidFill>
                <a:srgbClr val="0365C0"/>
              </a:solidFill>
              <a:prstDash val="solid"/>
              <a:round/>
            </a:ln>
            <a:effectLst/>
          </p:spPr>
          <p:txBody>
            <a:bodyPr wrap="square" lIns="50800" tIns="50800" rIns="50800" bIns="50800" numCol="1" anchor="ctr">
              <a:noAutofit/>
            </a:bodyPr>
            <a:lstStyle/>
            <a:p>
              <a:pPr algn="ctr" defTabSz="819150">
                <a:spcBef>
                  <a:spcPts val="0"/>
                </a:spcBef>
                <a:defRPr sz="2000">
                  <a:latin typeface="Helvetica Light"/>
                  <a:ea typeface="Helvetica Light"/>
                  <a:cs typeface="Helvetica Light"/>
                  <a:sym typeface="Helvetica Light"/>
                </a:defRPr>
              </a:pPr>
              <a:endParaRPr/>
            </a:p>
          </p:txBody>
        </p:sp>
        <p:sp>
          <p:nvSpPr>
            <p:cNvPr id="344" name="开始"/>
            <p:cNvSpPr txBox="1"/>
            <p:nvPr/>
          </p:nvSpPr>
          <p:spPr>
            <a:xfrm>
              <a:off x="68412" y="142065"/>
              <a:ext cx="910471" cy="379590"/>
            </a:xfrm>
            <a:prstGeom prst="rect">
              <a:avLst/>
            </a:prstGeom>
            <a:noFill/>
            <a:ln w="12700" cap="flat">
              <a:noFill/>
              <a:miter lim="400000"/>
            </a:ln>
            <a:effectLst/>
          </p:spPr>
          <p:txBody>
            <a:bodyPr wrap="square" lIns="50800" tIns="50800" rIns="50800" bIns="50800" numCol="1" anchor="ctr">
              <a:spAutoFit/>
            </a:bodyPr>
            <a:lstStyle>
              <a:lvl1pPr algn="ctr" defTabSz="819150">
                <a:spcBef>
                  <a:spcPts val="0"/>
                </a:spcBef>
                <a:defRPr sz="2000">
                  <a:latin typeface="Helvetica Light"/>
                  <a:ea typeface="Helvetica Light"/>
                  <a:cs typeface="Helvetica Light"/>
                  <a:sym typeface="Helvetica Light"/>
                </a:defRPr>
              </a:lvl1pPr>
            </a:lstStyle>
            <a:p>
              <a:r>
                <a:rPr lang="en-US" b="1"/>
                <a:t>START</a:t>
              </a:r>
              <a:endParaRPr b="1"/>
            </a:p>
          </p:txBody>
        </p:sp>
      </p:grpSp>
      <p:grpSp>
        <p:nvGrpSpPr>
          <p:cNvPr id="348" name="CCD拍照"/>
          <p:cNvGrpSpPr/>
          <p:nvPr/>
        </p:nvGrpSpPr>
        <p:grpSpPr>
          <a:xfrm>
            <a:off x="7067197" y="2402986"/>
            <a:ext cx="2085070" cy="663734"/>
            <a:chOff x="-2" y="-2"/>
            <a:chExt cx="2085069" cy="663732"/>
          </a:xfrm>
        </p:grpSpPr>
        <p:sp>
          <p:nvSpPr>
            <p:cNvPr id="346" name="矩形"/>
            <p:cNvSpPr/>
            <p:nvPr/>
          </p:nvSpPr>
          <p:spPr>
            <a:xfrm>
              <a:off x="-2" y="-2"/>
              <a:ext cx="2085069" cy="663732"/>
            </a:xfrm>
            <a:prstGeom prst="rect">
              <a:avLst/>
            </a:prstGeom>
            <a:solidFill>
              <a:srgbClr val="FFFFFF"/>
            </a:solidFill>
            <a:ln w="25400" cap="flat">
              <a:solidFill>
                <a:srgbClr val="0365C0"/>
              </a:solidFill>
              <a:prstDash val="solid"/>
              <a:round/>
            </a:ln>
            <a:effectLst/>
          </p:spPr>
          <p:txBody>
            <a:bodyPr wrap="square" lIns="50800" tIns="50800" rIns="50800" bIns="50800" numCol="1" anchor="ctr">
              <a:noAutofit/>
            </a:bodyPr>
            <a:lstStyle/>
            <a:p>
              <a:pPr algn="ctr" defTabSz="819150">
                <a:spcBef>
                  <a:spcPts val="0"/>
                </a:spcBef>
                <a:defRPr sz="2000">
                  <a:latin typeface="Helvetica Light"/>
                  <a:ea typeface="Helvetica Light"/>
                  <a:cs typeface="Helvetica Light"/>
                  <a:sym typeface="Helvetica Light"/>
                </a:defRPr>
              </a:pPr>
              <a:endParaRPr/>
            </a:p>
          </p:txBody>
        </p:sp>
        <p:sp>
          <p:nvSpPr>
            <p:cNvPr id="347" name="CCD拍照"/>
            <p:cNvSpPr txBox="1"/>
            <p:nvPr/>
          </p:nvSpPr>
          <p:spPr>
            <a:xfrm>
              <a:off x="12698" y="142067"/>
              <a:ext cx="2059669" cy="379590"/>
            </a:xfrm>
            <a:prstGeom prst="rect">
              <a:avLst/>
            </a:prstGeom>
            <a:noFill/>
            <a:ln w="12700" cap="flat">
              <a:noFill/>
              <a:miter lim="400000"/>
            </a:ln>
            <a:effectLst/>
          </p:spPr>
          <p:txBody>
            <a:bodyPr wrap="square" lIns="50800" tIns="50800" rIns="50800" bIns="50800" numCol="1" anchor="ctr">
              <a:spAutoFit/>
            </a:bodyPr>
            <a:lstStyle>
              <a:lvl1pPr algn="ctr" defTabSz="819150">
                <a:spcBef>
                  <a:spcPts val="0"/>
                </a:spcBef>
                <a:defRPr sz="2000">
                  <a:latin typeface="Helvetica Light"/>
                  <a:ea typeface="Helvetica Light"/>
                  <a:cs typeface="Helvetica Light"/>
                  <a:sym typeface="Helvetica Light"/>
                </a:defRPr>
              </a:lvl1pPr>
            </a:lstStyle>
            <a:p>
              <a:r>
                <a:t>CCD </a:t>
              </a:r>
              <a:r>
                <a:rPr lang="en-US"/>
                <a:t>chụp ảnh</a:t>
              </a:r>
              <a:endParaRPr/>
            </a:p>
          </p:txBody>
        </p:sp>
      </p:grpSp>
      <p:grpSp>
        <p:nvGrpSpPr>
          <p:cNvPr id="351" name="创建定位模板；选择清晰，稳定特征点"/>
          <p:cNvGrpSpPr/>
          <p:nvPr/>
        </p:nvGrpSpPr>
        <p:grpSpPr>
          <a:xfrm>
            <a:off x="3058231" y="5020060"/>
            <a:ext cx="4553927" cy="889063"/>
            <a:chOff x="-2" y="-2"/>
            <a:chExt cx="4553925" cy="889061"/>
          </a:xfrm>
        </p:grpSpPr>
        <p:sp>
          <p:nvSpPr>
            <p:cNvPr id="349" name="矩形"/>
            <p:cNvSpPr/>
            <p:nvPr/>
          </p:nvSpPr>
          <p:spPr>
            <a:xfrm>
              <a:off x="-2" y="-2"/>
              <a:ext cx="4553925" cy="889061"/>
            </a:xfrm>
            <a:prstGeom prst="rect">
              <a:avLst/>
            </a:prstGeom>
            <a:solidFill>
              <a:srgbClr val="FFFFFF"/>
            </a:solidFill>
            <a:ln w="25400" cap="flat">
              <a:solidFill>
                <a:srgbClr val="0365C0"/>
              </a:solidFill>
              <a:prstDash val="solid"/>
              <a:round/>
            </a:ln>
            <a:effectLst/>
          </p:spPr>
          <p:txBody>
            <a:bodyPr wrap="square" lIns="50800" tIns="50800" rIns="50800" bIns="50800" numCol="1" anchor="ctr">
              <a:noAutofit/>
            </a:bodyPr>
            <a:lstStyle/>
            <a:p>
              <a:pPr algn="ctr" defTabSz="819150">
                <a:spcBef>
                  <a:spcPts val="0"/>
                </a:spcBef>
                <a:defRPr sz="1800">
                  <a:latin typeface="Helvetica Light"/>
                  <a:ea typeface="Helvetica Light"/>
                  <a:cs typeface="Helvetica Light"/>
                  <a:sym typeface="Helvetica Light"/>
                </a:defRPr>
              </a:pPr>
              <a:endParaRPr/>
            </a:p>
          </p:txBody>
        </p:sp>
        <p:sp>
          <p:nvSpPr>
            <p:cNvPr id="350" name="Step2: 创建模板；选择清晰，稳定特征点（(Page 6)"/>
            <p:cNvSpPr txBox="1"/>
            <p:nvPr/>
          </p:nvSpPr>
          <p:spPr>
            <a:xfrm>
              <a:off x="14287" y="143933"/>
              <a:ext cx="4525345" cy="601189"/>
            </a:xfrm>
            <a:prstGeom prst="rect">
              <a:avLst/>
            </a:prstGeom>
            <a:noFill/>
            <a:ln w="12700" cap="flat">
              <a:noFill/>
              <a:miter lim="400000"/>
            </a:ln>
            <a:effectLst/>
          </p:spPr>
          <p:txBody>
            <a:bodyPr wrap="square" lIns="50800" tIns="50800" rIns="50800" bIns="50800" numCol="1" anchor="ctr">
              <a:spAutoFit/>
            </a:bodyPr>
            <a:lstStyle/>
            <a:p>
              <a:pPr defTabSz="819150">
                <a:spcBef>
                  <a:spcPts val="0"/>
                </a:spcBef>
                <a:defRPr sz="1800">
                  <a:solidFill>
                    <a:srgbClr val="0433FF"/>
                  </a:solidFill>
                  <a:latin typeface="Helvetica Light"/>
                  <a:ea typeface="Helvetica Light"/>
                  <a:cs typeface="Helvetica Light"/>
                  <a:sym typeface="Helvetica Light"/>
                </a:defRPr>
              </a:pPr>
              <a:r>
                <a:rPr lang="vi-VN" sz="1800" b="1">
                  <a:solidFill>
                    <a:srgbClr val="0433FF"/>
                  </a:solidFill>
                  <a:sym typeface="Helvetica Light"/>
                </a:rPr>
                <a:t>Bước 2: </a:t>
              </a:r>
              <a:r>
                <a:rPr lang="vi-VN" sz="1800">
                  <a:solidFill>
                    <a:schemeClr val="tx1"/>
                  </a:solidFill>
                  <a:sym typeface="Helvetica Light"/>
                </a:rPr>
                <a:t>Tạo template; chọn điểm đặc trưng rõ ràng và ổn định.</a:t>
              </a:r>
              <a:endParaRPr>
                <a:solidFill>
                  <a:schemeClr val="tx1"/>
                </a:solidFill>
              </a:endParaRPr>
            </a:p>
          </p:txBody>
        </p:sp>
      </p:grpSp>
      <p:grpSp>
        <p:nvGrpSpPr>
          <p:cNvPr id="354" name="模版匹配（定位产品位置）"/>
          <p:cNvGrpSpPr/>
          <p:nvPr/>
        </p:nvGrpSpPr>
        <p:grpSpPr>
          <a:xfrm>
            <a:off x="9268231" y="5490709"/>
            <a:ext cx="4807923" cy="663732"/>
            <a:chOff x="-1" y="-1"/>
            <a:chExt cx="4807922" cy="663730"/>
          </a:xfrm>
        </p:grpSpPr>
        <p:sp>
          <p:nvSpPr>
            <p:cNvPr id="352" name="矩形"/>
            <p:cNvSpPr/>
            <p:nvPr/>
          </p:nvSpPr>
          <p:spPr>
            <a:xfrm>
              <a:off x="-2" y="-2"/>
              <a:ext cx="4807923" cy="663732"/>
            </a:xfrm>
            <a:prstGeom prst="rect">
              <a:avLst/>
            </a:prstGeom>
            <a:solidFill>
              <a:srgbClr val="FFFFFF"/>
            </a:solidFill>
            <a:ln w="25400" cap="flat">
              <a:solidFill>
                <a:srgbClr val="0365C0"/>
              </a:solidFill>
              <a:prstDash val="solid"/>
              <a:round/>
            </a:ln>
            <a:effectLst/>
          </p:spPr>
          <p:txBody>
            <a:bodyPr wrap="square" lIns="50800" tIns="50800" rIns="50800" bIns="50800" numCol="1" anchor="ctr">
              <a:noAutofit/>
            </a:bodyPr>
            <a:lstStyle/>
            <a:p>
              <a:pPr algn="ctr" defTabSz="819150">
                <a:spcBef>
                  <a:spcPts val="0"/>
                </a:spcBef>
                <a:defRPr sz="1800">
                  <a:latin typeface="Helvetica Light"/>
                  <a:ea typeface="Helvetica Light"/>
                  <a:cs typeface="Helvetica Light"/>
                  <a:sym typeface="Helvetica Light"/>
                </a:defRPr>
              </a:pPr>
              <a:endParaRPr/>
            </a:p>
          </p:txBody>
        </p:sp>
        <p:sp>
          <p:nvSpPr>
            <p:cNvPr id="353" name="模版匹配（定位产品位置）(Page 7)"/>
            <p:cNvSpPr txBox="1"/>
            <p:nvPr/>
          </p:nvSpPr>
          <p:spPr>
            <a:xfrm>
              <a:off x="12699" y="1663"/>
              <a:ext cx="4782523" cy="660401"/>
            </a:xfrm>
            <a:prstGeom prst="rect">
              <a:avLst/>
            </a:prstGeom>
            <a:noFill/>
            <a:ln w="12700" cap="flat">
              <a:noFill/>
              <a:miter lim="400000"/>
            </a:ln>
            <a:effectLst/>
          </p:spPr>
          <p:txBody>
            <a:bodyPr wrap="square" lIns="50800" tIns="50800" rIns="50800" bIns="50800" numCol="1" anchor="ctr">
              <a:spAutoFit/>
            </a:bodyPr>
            <a:lstStyle>
              <a:lvl1pPr algn="ctr" defTabSz="819150">
                <a:spcBef>
                  <a:spcPts val="0"/>
                </a:spcBef>
                <a:defRPr sz="1800">
                  <a:latin typeface="Helvetica Light"/>
                  <a:ea typeface="Helvetica Light"/>
                  <a:cs typeface="Helvetica Light"/>
                  <a:sym typeface="Helvetica Light"/>
                </a:defRPr>
              </a:lvl1pPr>
            </a:lstStyle>
            <a:p>
              <a:r>
                <a:t>Template matching (positioning product position)</a:t>
              </a:r>
            </a:p>
          </p:txBody>
        </p:sp>
      </p:grpSp>
      <p:grpSp>
        <p:nvGrpSpPr>
          <p:cNvPr id="357" name="相机和轴系关联标定：采用九点标定"/>
          <p:cNvGrpSpPr/>
          <p:nvPr/>
        </p:nvGrpSpPr>
        <p:grpSpPr>
          <a:xfrm>
            <a:off x="3058229" y="3821974"/>
            <a:ext cx="4553927" cy="855696"/>
            <a:chOff x="-2" y="-2"/>
            <a:chExt cx="4553926" cy="855695"/>
          </a:xfrm>
        </p:grpSpPr>
        <p:sp>
          <p:nvSpPr>
            <p:cNvPr id="355" name="矩形"/>
            <p:cNvSpPr/>
            <p:nvPr/>
          </p:nvSpPr>
          <p:spPr>
            <a:xfrm>
              <a:off x="-2" y="-2"/>
              <a:ext cx="4553926" cy="855695"/>
            </a:xfrm>
            <a:prstGeom prst="rect">
              <a:avLst/>
            </a:prstGeom>
            <a:solidFill>
              <a:srgbClr val="FFFFFF"/>
            </a:solidFill>
            <a:ln w="25400" cap="flat">
              <a:solidFill>
                <a:srgbClr val="0365C0"/>
              </a:solidFill>
              <a:prstDash val="solid"/>
              <a:round/>
            </a:ln>
            <a:effectLst/>
          </p:spPr>
          <p:txBody>
            <a:bodyPr wrap="square" lIns="50800" tIns="50800" rIns="50800" bIns="50800" numCol="1" anchor="ctr">
              <a:noAutofit/>
            </a:bodyPr>
            <a:lstStyle/>
            <a:p>
              <a:pPr algn="ctr" defTabSz="819150">
                <a:spcBef>
                  <a:spcPts val="0"/>
                </a:spcBef>
                <a:defRPr sz="1800">
                  <a:latin typeface="Helvetica Light"/>
                  <a:ea typeface="Helvetica Light"/>
                  <a:cs typeface="Helvetica Light"/>
                  <a:sym typeface="Helvetica Light"/>
                </a:defRPr>
              </a:pPr>
              <a:endParaRPr/>
            </a:p>
          </p:txBody>
        </p:sp>
        <p:sp>
          <p:nvSpPr>
            <p:cNvPr id="356" name="Step1:相机和轴系关联标定：采用九点标定"/>
            <p:cNvSpPr txBox="1"/>
            <p:nvPr/>
          </p:nvSpPr>
          <p:spPr>
            <a:xfrm>
              <a:off x="14657" y="2601"/>
              <a:ext cx="4524608" cy="850488"/>
            </a:xfrm>
            <a:prstGeom prst="rect">
              <a:avLst/>
            </a:prstGeom>
            <a:noFill/>
            <a:ln w="12700" cap="flat">
              <a:noFill/>
              <a:miter lim="400000"/>
            </a:ln>
            <a:effectLst/>
          </p:spPr>
          <p:txBody>
            <a:bodyPr wrap="square" lIns="50800" tIns="50800" rIns="50800" bIns="50800" numCol="1" anchor="ctr">
              <a:spAutoFit/>
            </a:bodyPr>
            <a:lstStyle>
              <a:lvl1pPr algn="ctr" defTabSz="819150">
                <a:spcBef>
                  <a:spcPts val="0"/>
                </a:spcBef>
                <a:defRPr sz="1800">
                  <a:latin typeface="Helvetica Light"/>
                  <a:ea typeface="Helvetica Light"/>
                  <a:cs typeface="Helvetica Light"/>
                  <a:sym typeface="Helvetica Light"/>
                </a:defRPr>
              </a:lvl1pPr>
            </a:lstStyle>
            <a:p>
              <a:pPr algn="l"/>
              <a:r>
                <a:rPr lang="vi-VN" b="1">
                  <a:solidFill>
                    <a:srgbClr val="0433FF"/>
                  </a:solidFill>
                </a:rPr>
                <a:t>Bước </a:t>
              </a:r>
              <a:r>
                <a:rPr lang="en-US" b="1">
                  <a:solidFill>
                    <a:srgbClr val="0433FF"/>
                  </a:solidFill>
                </a:rPr>
                <a:t>1</a:t>
              </a:r>
              <a:r>
                <a:rPr lang="vi-VN" b="1">
                  <a:solidFill>
                    <a:srgbClr val="0433FF"/>
                  </a:solidFill>
                </a:rPr>
                <a:t>: </a:t>
              </a:r>
              <a:r>
                <a:rPr lang="vi-VN"/>
                <a:t>Hiệu chuẩn tương quan giữa Camera và hệ trục máy: sử dụng phương pháp hiệu chuẩn 9 điểm.</a:t>
              </a:r>
              <a:endParaRPr/>
            </a:p>
          </p:txBody>
        </p:sp>
      </p:grpSp>
      <p:sp>
        <p:nvSpPr>
          <p:cNvPr id="358" name="线条"/>
          <p:cNvSpPr/>
          <p:nvPr/>
        </p:nvSpPr>
        <p:spPr>
          <a:xfrm>
            <a:off x="8098448" y="1951495"/>
            <a:ext cx="6" cy="431490"/>
          </a:xfrm>
          <a:prstGeom prst="line">
            <a:avLst/>
          </a:prstGeom>
          <a:ln w="25400">
            <a:solidFill>
              <a:srgbClr val="0365C0"/>
            </a:solidFill>
            <a:tailEnd type="triangle"/>
          </a:ln>
        </p:spPr>
        <p:txBody>
          <a:bodyPr lIns="45718" tIns="45718" rIns="45718" bIns="45718"/>
          <a:lstStyle/>
          <a:p>
            <a:endParaRPr/>
          </a:p>
        </p:txBody>
      </p:sp>
      <p:sp>
        <p:nvSpPr>
          <p:cNvPr id="359" name="线条"/>
          <p:cNvSpPr/>
          <p:nvPr/>
        </p:nvSpPr>
        <p:spPr>
          <a:xfrm>
            <a:off x="5087214" y="3536637"/>
            <a:ext cx="6" cy="355606"/>
          </a:xfrm>
          <a:prstGeom prst="line">
            <a:avLst/>
          </a:prstGeom>
          <a:ln w="25400">
            <a:solidFill>
              <a:srgbClr val="0365C0"/>
            </a:solidFill>
            <a:tailEnd type="triangle"/>
          </a:ln>
        </p:spPr>
        <p:txBody>
          <a:bodyPr lIns="45718" tIns="45718" rIns="45718" bIns="45718"/>
          <a:lstStyle/>
          <a:p>
            <a:endParaRPr/>
          </a:p>
        </p:txBody>
      </p:sp>
      <p:sp>
        <p:nvSpPr>
          <p:cNvPr id="360" name="线条"/>
          <p:cNvSpPr/>
          <p:nvPr/>
        </p:nvSpPr>
        <p:spPr>
          <a:xfrm>
            <a:off x="11788704" y="3523934"/>
            <a:ext cx="5" cy="1874599"/>
          </a:xfrm>
          <a:prstGeom prst="line">
            <a:avLst/>
          </a:prstGeom>
          <a:ln w="25400">
            <a:solidFill>
              <a:srgbClr val="0365C0"/>
            </a:solidFill>
            <a:tailEnd type="triangle"/>
          </a:ln>
        </p:spPr>
        <p:txBody>
          <a:bodyPr lIns="45718" tIns="45718" rIns="45718" bIns="45718"/>
          <a:lstStyle/>
          <a:p>
            <a:endParaRPr/>
          </a:p>
        </p:txBody>
      </p:sp>
      <p:sp>
        <p:nvSpPr>
          <p:cNvPr id="361" name="线条"/>
          <p:cNvSpPr/>
          <p:nvPr/>
        </p:nvSpPr>
        <p:spPr>
          <a:xfrm>
            <a:off x="5110169" y="3536637"/>
            <a:ext cx="6714629" cy="1"/>
          </a:xfrm>
          <a:prstGeom prst="line">
            <a:avLst/>
          </a:prstGeom>
          <a:ln w="25400">
            <a:solidFill>
              <a:srgbClr val="0365C0"/>
            </a:solidFill>
          </a:ln>
        </p:spPr>
        <p:txBody>
          <a:bodyPr lIns="45718" tIns="45718" rIns="45718" bIns="45718"/>
          <a:lstStyle/>
          <a:p>
            <a:endParaRPr/>
          </a:p>
        </p:txBody>
      </p:sp>
      <p:sp>
        <p:nvSpPr>
          <p:cNvPr id="362" name="线条"/>
          <p:cNvSpPr/>
          <p:nvPr/>
        </p:nvSpPr>
        <p:spPr>
          <a:xfrm>
            <a:off x="7510557" y="5451610"/>
            <a:ext cx="1741138" cy="2"/>
          </a:xfrm>
          <a:prstGeom prst="line">
            <a:avLst/>
          </a:prstGeom>
          <a:ln w="25400">
            <a:solidFill>
              <a:srgbClr val="0365C0"/>
            </a:solidFill>
            <a:prstDash val="sysDot"/>
            <a:miter lim="400000"/>
            <a:tailEnd type="triangle"/>
          </a:ln>
        </p:spPr>
        <p:txBody>
          <a:bodyPr lIns="45718" tIns="45718" rIns="45718" bIns="45718"/>
          <a:lstStyle/>
          <a:p>
            <a:endParaRPr/>
          </a:p>
        </p:txBody>
      </p:sp>
      <p:sp>
        <p:nvSpPr>
          <p:cNvPr id="363" name="线条"/>
          <p:cNvSpPr/>
          <p:nvPr/>
        </p:nvSpPr>
        <p:spPr>
          <a:xfrm>
            <a:off x="5117253" y="4689818"/>
            <a:ext cx="6" cy="355606"/>
          </a:xfrm>
          <a:prstGeom prst="line">
            <a:avLst/>
          </a:prstGeom>
          <a:ln w="25400">
            <a:solidFill>
              <a:srgbClr val="0365C0"/>
            </a:solidFill>
            <a:tailEnd type="triangle"/>
          </a:ln>
        </p:spPr>
        <p:txBody>
          <a:bodyPr lIns="45718" tIns="45718" rIns="45718" bIns="45718"/>
          <a:lstStyle/>
          <a:p>
            <a:endParaRPr/>
          </a:p>
        </p:txBody>
      </p:sp>
      <p:grpSp>
        <p:nvGrpSpPr>
          <p:cNvPr id="366" name="if 匹配分数 &gt;= 0.6"/>
          <p:cNvGrpSpPr/>
          <p:nvPr/>
        </p:nvGrpSpPr>
        <p:grpSpPr>
          <a:xfrm>
            <a:off x="9511744" y="6403574"/>
            <a:ext cx="4553925" cy="973171"/>
            <a:chOff x="-1" y="0"/>
            <a:chExt cx="4553923" cy="973169"/>
          </a:xfrm>
        </p:grpSpPr>
        <p:sp>
          <p:nvSpPr>
            <p:cNvPr id="364" name="形状"/>
            <p:cNvSpPr/>
            <p:nvPr/>
          </p:nvSpPr>
          <p:spPr>
            <a:xfrm>
              <a:off x="-2" y="-1"/>
              <a:ext cx="4553925" cy="9731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FFFFF"/>
            </a:solidFill>
            <a:ln w="25400" cap="flat">
              <a:solidFill>
                <a:srgbClr val="0365C0"/>
              </a:solidFill>
              <a:prstDash val="solid"/>
              <a:round/>
            </a:ln>
            <a:effectLst/>
          </p:spPr>
          <p:txBody>
            <a:bodyPr wrap="square" lIns="50800" tIns="50800" rIns="50800" bIns="50800" numCol="1" anchor="ctr">
              <a:noAutofit/>
            </a:bodyPr>
            <a:lstStyle/>
            <a:p>
              <a:pPr algn="ctr" defTabSz="819150">
                <a:spcBef>
                  <a:spcPts val="0"/>
                </a:spcBef>
                <a:defRPr sz="1800">
                  <a:latin typeface="Helvetica Light"/>
                  <a:ea typeface="Helvetica Light"/>
                  <a:cs typeface="Helvetica Light"/>
                  <a:sym typeface="Helvetica Light"/>
                </a:defRPr>
              </a:pPr>
              <a:endParaRPr/>
            </a:p>
          </p:txBody>
        </p:sp>
        <p:sp>
          <p:nvSpPr>
            <p:cNvPr id="365" name="if 匹配分数 &gt;= 0.6"/>
            <p:cNvSpPr txBox="1"/>
            <p:nvPr/>
          </p:nvSpPr>
          <p:spPr>
            <a:xfrm>
              <a:off x="12699" y="207182"/>
              <a:ext cx="4528523" cy="558801"/>
            </a:xfrm>
            <a:prstGeom prst="rect">
              <a:avLst/>
            </a:prstGeom>
            <a:noFill/>
            <a:ln w="12700" cap="flat">
              <a:noFill/>
              <a:miter lim="400000"/>
            </a:ln>
            <a:effectLst/>
          </p:spPr>
          <p:txBody>
            <a:bodyPr wrap="square" lIns="50800" tIns="50800" rIns="50800" bIns="50800" numCol="1" anchor="ctr">
              <a:spAutoFit/>
            </a:bodyPr>
            <a:lstStyle/>
            <a:p>
              <a:pPr algn="ctr" defTabSz="819150">
                <a:spcBef>
                  <a:spcPts val="0"/>
                </a:spcBef>
                <a:defRPr sz="1200">
                  <a:latin typeface="Helvetica Light"/>
                  <a:ea typeface="Helvetica Light"/>
                  <a:cs typeface="Helvetica Light"/>
                  <a:sym typeface="Helvetica Light"/>
                </a:defRPr>
              </a:pPr>
              <a:r>
                <a:t>If | Actual material specific region value-</a:t>
              </a:r>
              <a:endParaRPr sz="1800"/>
            </a:p>
            <a:p>
              <a:pPr algn="ctr" defTabSz="819150">
                <a:spcBef>
                  <a:spcPts val="0"/>
                </a:spcBef>
                <a:defRPr sz="1200">
                  <a:latin typeface="Helvetica Light"/>
                  <a:ea typeface="Helvetica Light"/>
                  <a:cs typeface="Helvetica Light"/>
                  <a:sym typeface="Helvetica Light"/>
                </a:defRPr>
              </a:pPr>
              <a:r>
                <a:t>Template material specific region value |&lt;15</a:t>
              </a:r>
              <a:r>
                <a:rPr sz="1800"/>
                <a:t> </a:t>
              </a:r>
            </a:p>
          </p:txBody>
        </p:sp>
      </p:grpSp>
      <p:sp>
        <p:nvSpPr>
          <p:cNvPr id="367" name="线条"/>
          <p:cNvSpPr/>
          <p:nvPr/>
        </p:nvSpPr>
        <p:spPr>
          <a:xfrm>
            <a:off x="11788705" y="6214505"/>
            <a:ext cx="6" cy="177805"/>
          </a:xfrm>
          <a:prstGeom prst="line">
            <a:avLst/>
          </a:prstGeom>
          <a:ln w="25400">
            <a:solidFill>
              <a:srgbClr val="0365C0"/>
            </a:solidFill>
            <a:tailEnd type="triangle"/>
          </a:ln>
        </p:spPr>
        <p:txBody>
          <a:bodyPr lIns="45718" tIns="45718" rIns="45718" bIns="45718"/>
          <a:lstStyle/>
          <a:p>
            <a:endParaRPr/>
          </a:p>
        </p:txBody>
      </p:sp>
      <p:grpSp>
        <p:nvGrpSpPr>
          <p:cNvPr id="370" name="获取模版匹配中心点P(X,Y),根据匹配位置，放置固定尺寸找直线L1搜索框"/>
          <p:cNvGrpSpPr/>
          <p:nvPr/>
        </p:nvGrpSpPr>
        <p:grpSpPr>
          <a:xfrm>
            <a:off x="8295882" y="7635304"/>
            <a:ext cx="6752622" cy="977902"/>
            <a:chOff x="-1" y="-2"/>
            <a:chExt cx="6752621" cy="977901"/>
          </a:xfrm>
        </p:grpSpPr>
        <p:sp>
          <p:nvSpPr>
            <p:cNvPr id="368" name="矩形"/>
            <p:cNvSpPr/>
            <p:nvPr/>
          </p:nvSpPr>
          <p:spPr>
            <a:xfrm>
              <a:off x="-1" y="118307"/>
              <a:ext cx="6752621" cy="741291"/>
            </a:xfrm>
            <a:prstGeom prst="rect">
              <a:avLst/>
            </a:prstGeom>
            <a:solidFill>
              <a:srgbClr val="FFFFFF"/>
            </a:solidFill>
            <a:ln w="25400" cap="flat">
              <a:solidFill>
                <a:srgbClr val="0365C0"/>
              </a:solidFill>
              <a:prstDash val="solid"/>
              <a:round/>
            </a:ln>
            <a:effectLst/>
          </p:spPr>
          <p:txBody>
            <a:bodyPr wrap="square" lIns="50800" tIns="50800" rIns="50800" bIns="50800" numCol="1" anchor="ctr">
              <a:noAutofit/>
            </a:bodyPr>
            <a:lstStyle/>
            <a:p>
              <a:pPr algn="ctr" defTabSz="914400">
                <a:spcBef>
                  <a:spcPts val="0"/>
                </a:spcBef>
                <a:defRPr sz="1800">
                  <a:latin typeface="Helvetica Light"/>
                  <a:ea typeface="Helvetica Light"/>
                  <a:cs typeface="Helvetica Light"/>
                  <a:sym typeface="Helvetica Light"/>
                </a:defRPr>
              </a:pPr>
              <a:endParaRPr/>
            </a:p>
          </p:txBody>
        </p:sp>
        <p:sp>
          <p:nvSpPr>
            <p:cNvPr id="369" name="获取匹配中心点P(X,Y),根据匹配位置，放置固定尺寸找直线L1搜索框 (Page 8)"/>
            <p:cNvSpPr txBox="1"/>
            <p:nvPr/>
          </p:nvSpPr>
          <p:spPr>
            <a:xfrm>
              <a:off x="12699" y="-2"/>
              <a:ext cx="6727221" cy="977901"/>
            </a:xfrm>
            <a:prstGeom prst="rect">
              <a:avLst/>
            </a:prstGeom>
            <a:noFill/>
            <a:ln w="12700" cap="flat">
              <a:noFill/>
              <a:miter lim="400000"/>
            </a:ln>
            <a:effectLst/>
          </p:spPr>
          <p:txBody>
            <a:bodyPr wrap="square" lIns="50800" tIns="50800" rIns="50800" bIns="50800" numCol="1" anchor="ctr">
              <a:spAutoFit/>
            </a:bodyPr>
            <a:lstStyle/>
            <a:p>
              <a:pPr algn="ctr" defTabSz="914400">
                <a:spcBef>
                  <a:spcPts val="0"/>
                </a:spcBef>
                <a:defRPr sz="1800">
                  <a:latin typeface="Helvetica Light"/>
                  <a:ea typeface="Helvetica Light"/>
                  <a:cs typeface="Helvetica Light"/>
                  <a:sym typeface="Helvetica Light"/>
                </a:defRPr>
              </a:pPr>
              <a:r>
                <a:t>Obtain the matching center point P '(X, Y), and place fixed size search boxes </a:t>
              </a:r>
              <a:r>
                <a:rPr>
                  <a:solidFill>
                    <a:srgbClr val="0433FF"/>
                  </a:solidFill>
                </a:rPr>
                <a:t>L’</a:t>
              </a:r>
              <a:r>
                <a:rPr>
                  <a:solidFill>
                    <a:srgbClr val="0433FF"/>
                  </a:solidFill>
                  <a:latin typeface="+mn-lt"/>
                  <a:ea typeface="+mn-ea"/>
                  <a:cs typeface="+mn-cs"/>
                  <a:sym typeface="Helvetica Neue" panose="02000503000000020004"/>
                </a:rPr>
                <a:t>，</a:t>
              </a:r>
              <a:r>
                <a:rPr>
                  <a:solidFill>
                    <a:srgbClr val="0433FF"/>
                  </a:solidFill>
                </a:rPr>
                <a:t>L1’and L2’</a:t>
              </a:r>
              <a:r>
                <a:rPr lang="en-US">
                  <a:solidFill>
                    <a:srgbClr val="0433FF"/>
                  </a:solidFill>
                  <a:latin typeface="+mn-lt"/>
                  <a:ea typeface="+mn-ea"/>
                  <a:cs typeface="+mn-cs"/>
                  <a:sym typeface="Helvetica Neue" panose="02000503000000020004"/>
                </a:rPr>
                <a:t>，</a:t>
              </a:r>
              <a:r>
                <a:rPr>
                  <a:solidFill>
                    <a:srgbClr val="0433FF"/>
                  </a:solidFill>
                </a:rPr>
                <a:t>L3’ </a:t>
              </a:r>
              <a:r>
                <a:t>based on the matching position</a:t>
              </a:r>
            </a:p>
          </p:txBody>
        </p:sp>
      </p:grpSp>
      <p:sp>
        <p:nvSpPr>
          <p:cNvPr id="371" name="线条"/>
          <p:cNvSpPr/>
          <p:nvPr/>
        </p:nvSpPr>
        <p:spPr>
          <a:xfrm>
            <a:off x="5117253" y="5841402"/>
            <a:ext cx="6" cy="355606"/>
          </a:xfrm>
          <a:prstGeom prst="line">
            <a:avLst/>
          </a:prstGeom>
          <a:ln w="25400">
            <a:solidFill>
              <a:srgbClr val="0365C0"/>
            </a:solidFill>
            <a:tailEnd type="triangle"/>
          </a:ln>
        </p:spPr>
        <p:txBody>
          <a:bodyPr lIns="45718" tIns="45718" rIns="45718" bIns="45718"/>
          <a:lstStyle/>
          <a:p>
            <a:endParaRPr/>
          </a:p>
        </p:txBody>
      </p:sp>
      <p:grpSp>
        <p:nvGrpSpPr>
          <p:cNvPr id="374" name="P(X,Y)减去模版物料p(x,y)得到(x’,y’);…"/>
          <p:cNvGrpSpPr/>
          <p:nvPr/>
        </p:nvGrpSpPr>
        <p:grpSpPr>
          <a:xfrm>
            <a:off x="7996554" y="8890627"/>
            <a:ext cx="10036183" cy="839726"/>
            <a:chOff x="0" y="85403"/>
            <a:chExt cx="10036182" cy="839725"/>
          </a:xfrm>
        </p:grpSpPr>
        <p:sp>
          <p:nvSpPr>
            <p:cNvPr id="372" name="矩形"/>
            <p:cNvSpPr/>
            <p:nvPr/>
          </p:nvSpPr>
          <p:spPr>
            <a:xfrm>
              <a:off x="0" y="85403"/>
              <a:ext cx="10002201" cy="839725"/>
            </a:xfrm>
            <a:prstGeom prst="rect">
              <a:avLst/>
            </a:prstGeom>
            <a:solidFill>
              <a:srgbClr val="FFFFFF"/>
            </a:solidFill>
            <a:ln w="25400" cap="flat">
              <a:solidFill>
                <a:srgbClr val="0365C0"/>
              </a:solidFill>
              <a:prstDash val="solid"/>
              <a:round/>
            </a:ln>
            <a:effectLst/>
          </p:spPr>
          <p:txBody>
            <a:bodyPr wrap="square" lIns="50800" tIns="50800" rIns="50800" bIns="50800" numCol="1" anchor="ctr">
              <a:noAutofit/>
            </a:bodyPr>
            <a:lstStyle/>
            <a:p>
              <a:pPr algn="just" defTabSz="914400">
                <a:spcBef>
                  <a:spcPts val="0"/>
                </a:spcBef>
                <a:defRPr sz="1800">
                  <a:latin typeface="Helvetica Light"/>
                  <a:ea typeface="Helvetica Light"/>
                  <a:cs typeface="Helvetica Light"/>
                  <a:sym typeface="Helvetica Light"/>
                </a:defRPr>
              </a:pPr>
              <a:endParaRPr/>
            </a:p>
          </p:txBody>
        </p:sp>
        <p:sp>
          <p:nvSpPr>
            <p:cNvPr id="373" name="P(X,Y)减去示教物料p1(x,y)得到(x’,y’);…"/>
            <p:cNvSpPr txBox="1"/>
            <p:nvPr/>
          </p:nvSpPr>
          <p:spPr>
            <a:xfrm>
              <a:off x="46989" y="140456"/>
              <a:ext cx="9989193" cy="684289"/>
            </a:xfrm>
            <a:prstGeom prst="rect">
              <a:avLst/>
            </a:prstGeom>
            <a:noFill/>
            <a:ln w="12700" cap="flat">
              <a:noFill/>
              <a:miter lim="400000"/>
            </a:ln>
            <a:effectLst/>
          </p:spPr>
          <p:txBody>
            <a:bodyPr wrap="square" lIns="50800" tIns="50800" rIns="50800" bIns="50800" numCol="1" anchor="ctr">
              <a:spAutoFit/>
            </a:bodyPr>
            <a:lstStyle/>
            <a:p>
              <a:pPr algn="just" defTabSz="914400">
                <a:spcBef>
                  <a:spcPts val="0"/>
                </a:spcBef>
                <a:defRPr sz="1400">
                  <a:latin typeface="Helvetica Light"/>
                  <a:ea typeface="Helvetica Light"/>
                  <a:cs typeface="Helvetica Light"/>
                  <a:sym typeface="Helvetica Light"/>
                </a:defRPr>
              </a:pPr>
              <a:r>
                <a:rPr lang="vi-VN"/>
                <a:t>M1′ (X, Y) được tạo ra từ giao điểm của L′ và L1′; M2′ (X, Y) được tạo ra từ giao điểm của L2′ và L3′.M4′ (X, Y) được tạo bằng cách dịch chuyển điểm trung tâm M3′ của L4′ theo phương vuông góc với đường nối M1′ và M2′ một khoảng cố định; M4′ (X, Y) trừ đi điểm M4 (x, y) của vật liệu mẫu cho ra (x′, y′). Góc của đường thẳng L4′ là D; D trừ đi góc d1 của vật liệu mẫu cho ra d′.</a:t>
              </a:r>
              <a:endParaRPr/>
            </a:p>
          </p:txBody>
        </p:sp>
      </p:grpSp>
      <p:sp>
        <p:nvSpPr>
          <p:cNvPr id="375" name="线条"/>
          <p:cNvSpPr/>
          <p:nvPr/>
        </p:nvSpPr>
        <p:spPr>
          <a:xfrm>
            <a:off x="11788702" y="8489707"/>
            <a:ext cx="6" cy="355606"/>
          </a:xfrm>
          <a:prstGeom prst="line">
            <a:avLst/>
          </a:prstGeom>
          <a:ln w="25400">
            <a:solidFill>
              <a:srgbClr val="0365C0"/>
            </a:solidFill>
            <a:tailEnd type="triangle"/>
          </a:ln>
        </p:spPr>
        <p:txBody>
          <a:bodyPr lIns="45718" tIns="45718" rIns="45718" bIns="45718"/>
          <a:lstStyle/>
          <a:p>
            <a:endParaRPr/>
          </a:p>
        </p:txBody>
      </p:sp>
      <p:grpSp>
        <p:nvGrpSpPr>
          <p:cNvPr id="378" name="If x’ &lt;= 1mm &amp;&amp; y’ &lt;= 1mm…"/>
          <p:cNvGrpSpPr/>
          <p:nvPr/>
        </p:nvGrpSpPr>
        <p:grpSpPr>
          <a:xfrm>
            <a:off x="9006400" y="10111581"/>
            <a:ext cx="5564616" cy="1286492"/>
            <a:chOff x="0" y="0"/>
            <a:chExt cx="5564615" cy="1286490"/>
          </a:xfrm>
        </p:grpSpPr>
        <p:sp>
          <p:nvSpPr>
            <p:cNvPr id="376" name="形状"/>
            <p:cNvSpPr/>
            <p:nvPr/>
          </p:nvSpPr>
          <p:spPr>
            <a:xfrm>
              <a:off x="0" y="0"/>
              <a:ext cx="5564615" cy="128649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FFFFF"/>
            </a:solidFill>
            <a:ln w="25400" cap="flat">
              <a:solidFill>
                <a:srgbClr val="0365C0"/>
              </a:solidFill>
              <a:prstDash val="solid"/>
              <a:round/>
            </a:ln>
            <a:effectLst/>
          </p:spPr>
          <p:txBody>
            <a:bodyPr wrap="square" lIns="50800" tIns="50800" rIns="50800" bIns="50800" numCol="1" anchor="ctr">
              <a:noAutofit/>
            </a:bodyPr>
            <a:lstStyle/>
            <a:p>
              <a:pPr algn="ctr" defTabSz="819150">
                <a:spcBef>
                  <a:spcPts val="0"/>
                </a:spcBef>
                <a:defRPr sz="1600"/>
              </a:pPr>
              <a:endParaRPr/>
            </a:p>
          </p:txBody>
        </p:sp>
        <p:sp>
          <p:nvSpPr>
            <p:cNvPr id="377" name="If x’ &lt;= 1mm &amp;&amp; y’ &lt;= 1mm…"/>
            <p:cNvSpPr txBox="1"/>
            <p:nvPr/>
          </p:nvSpPr>
          <p:spPr>
            <a:xfrm>
              <a:off x="12700" y="222885"/>
              <a:ext cx="5539104" cy="769619"/>
            </a:xfrm>
            <a:prstGeom prst="rect">
              <a:avLst/>
            </a:prstGeom>
            <a:noFill/>
            <a:ln w="12700" cap="flat">
              <a:noFill/>
              <a:miter lim="400000"/>
            </a:ln>
            <a:effectLst/>
          </p:spPr>
          <p:txBody>
            <a:bodyPr wrap="square" lIns="50800" tIns="50800" rIns="50800" bIns="50800" numCol="1" anchor="ctr">
              <a:noAutofit/>
            </a:bodyPr>
            <a:lstStyle>
              <a:lvl1pPr algn="ctr" defTabSz="819150">
                <a:spcBef>
                  <a:spcPts val="0"/>
                </a:spcBef>
                <a:defRPr sz="1600"/>
              </a:lvl1pPr>
            </a:lstStyle>
            <a:p>
              <a:r>
                <a:t> Pose proof :TX</a:t>
              </a:r>
              <a:r>
                <a:rPr>
                  <a:sym typeface="+mn-ea"/>
                </a:rPr>
                <a:t>(2.616</a:t>
              </a:r>
              <a:r>
                <a:rPr lang="en-US">
                  <a:sym typeface="+mn-ea"/>
                </a:rPr>
                <a:t>~</a:t>
              </a:r>
              <a:r>
                <a:rPr>
                  <a:sym typeface="+mn-ea"/>
                </a:rPr>
                <a:t>3.347）mm</a:t>
              </a:r>
            </a:p>
            <a:p>
              <a:endParaRPr>
                <a:sym typeface="+mn-ea"/>
              </a:endParaRPr>
            </a:p>
            <a:p>
              <a:pPr algn="ctr"/>
              <a:r>
                <a:t>TY </a:t>
              </a:r>
              <a:r>
                <a:rPr>
                  <a:sym typeface="+mn-ea"/>
                </a:rPr>
                <a:t>(2.2146</a:t>
              </a:r>
              <a:r>
                <a:rPr lang="en-US">
                  <a:sym typeface="+mn-ea"/>
                </a:rPr>
                <a:t>~</a:t>
              </a:r>
              <a:r>
                <a:rPr>
                  <a:sym typeface="+mn-ea"/>
                </a:rPr>
                <a:t>2.947）mm</a:t>
              </a:r>
            </a:p>
          </p:txBody>
        </p:sp>
      </p:grpSp>
      <p:sp>
        <p:nvSpPr>
          <p:cNvPr id="379" name="线条"/>
          <p:cNvSpPr/>
          <p:nvPr/>
        </p:nvSpPr>
        <p:spPr>
          <a:xfrm>
            <a:off x="11789409" y="9712958"/>
            <a:ext cx="640" cy="291469"/>
          </a:xfrm>
          <a:prstGeom prst="line">
            <a:avLst/>
          </a:prstGeom>
          <a:ln w="25400">
            <a:solidFill>
              <a:srgbClr val="0365C0"/>
            </a:solidFill>
            <a:tailEnd type="triangle"/>
          </a:ln>
        </p:spPr>
        <p:txBody>
          <a:bodyPr lIns="45718" tIns="45718" rIns="45718" bIns="45718"/>
          <a:lstStyle/>
          <a:p>
            <a:endParaRPr/>
          </a:p>
        </p:txBody>
      </p:sp>
      <p:grpSp>
        <p:nvGrpSpPr>
          <p:cNvPr id="382" name="把（X,Y,D)绝对坐标发送给机台，引导点胶"/>
          <p:cNvGrpSpPr/>
          <p:nvPr/>
        </p:nvGrpSpPr>
        <p:grpSpPr>
          <a:xfrm>
            <a:off x="6807831" y="11823006"/>
            <a:ext cx="10001892" cy="429381"/>
            <a:chOff x="0" y="0"/>
            <a:chExt cx="10001891" cy="429379"/>
          </a:xfrm>
        </p:grpSpPr>
        <p:sp>
          <p:nvSpPr>
            <p:cNvPr id="380" name="矩形"/>
            <p:cNvSpPr/>
            <p:nvPr/>
          </p:nvSpPr>
          <p:spPr>
            <a:xfrm>
              <a:off x="823245" y="-1"/>
              <a:ext cx="8356397" cy="429381"/>
            </a:xfrm>
            <a:prstGeom prst="rect">
              <a:avLst/>
            </a:prstGeom>
            <a:solidFill>
              <a:srgbClr val="FFFFFF"/>
            </a:solidFill>
            <a:ln w="25400" cap="flat">
              <a:solidFill>
                <a:srgbClr val="0365C0"/>
              </a:solidFill>
              <a:prstDash val="solid"/>
              <a:round/>
            </a:ln>
            <a:effectLst/>
          </p:spPr>
          <p:txBody>
            <a:bodyPr wrap="square" lIns="50800" tIns="50800" rIns="50800" bIns="50800" numCol="1" anchor="ctr">
              <a:noAutofit/>
            </a:bodyPr>
            <a:lstStyle/>
            <a:p>
              <a:pPr algn="ctr" defTabSz="914400">
                <a:spcBef>
                  <a:spcPts val="0"/>
                </a:spcBef>
                <a:defRPr sz="1800">
                  <a:latin typeface="Helvetica Light"/>
                  <a:ea typeface="Helvetica Light"/>
                  <a:cs typeface="Helvetica Light"/>
                  <a:sym typeface="Helvetica Light"/>
                </a:defRPr>
              </a:pPr>
              <a:endParaRPr/>
            </a:p>
          </p:txBody>
        </p:sp>
        <p:sp>
          <p:nvSpPr>
            <p:cNvPr id="381" name="把（X,Y,D)绝对坐标发送给机台，引导点胶"/>
            <p:cNvSpPr txBox="1"/>
            <p:nvPr/>
          </p:nvSpPr>
          <p:spPr>
            <a:xfrm>
              <a:off x="-1" y="43237"/>
              <a:ext cx="10001893" cy="342901"/>
            </a:xfrm>
            <a:prstGeom prst="rect">
              <a:avLst/>
            </a:prstGeom>
            <a:noFill/>
            <a:ln w="12700" cap="flat">
              <a:noFill/>
              <a:miter lim="400000"/>
            </a:ln>
            <a:effectLst/>
          </p:spPr>
          <p:txBody>
            <a:bodyPr wrap="square" lIns="50800" tIns="50800" rIns="50800" bIns="50800" numCol="1" anchor="ctr">
              <a:spAutoFit/>
            </a:bodyPr>
            <a:lstStyle>
              <a:lvl1pPr algn="ctr" defTabSz="914400">
                <a:spcBef>
                  <a:spcPts val="0"/>
                </a:spcBef>
                <a:defRPr sz="1600">
                  <a:latin typeface="Helvetica Light"/>
                  <a:ea typeface="Helvetica Light"/>
                  <a:cs typeface="Helvetica Light"/>
                  <a:sym typeface="Helvetica Light"/>
                </a:defRPr>
              </a:lvl1pPr>
            </a:lstStyle>
            <a:p>
              <a:r>
                <a:t>Send the absolute coordinates of (X, Y, D) to the machine and guide the dispensing process</a:t>
              </a:r>
            </a:p>
          </p:txBody>
        </p:sp>
      </p:grpSp>
      <p:sp>
        <p:nvSpPr>
          <p:cNvPr id="383" name="线条"/>
          <p:cNvSpPr/>
          <p:nvPr/>
        </p:nvSpPr>
        <p:spPr>
          <a:xfrm>
            <a:off x="11788703" y="11326484"/>
            <a:ext cx="6" cy="454771"/>
          </a:xfrm>
          <a:prstGeom prst="line">
            <a:avLst/>
          </a:prstGeom>
          <a:ln w="25400">
            <a:solidFill>
              <a:srgbClr val="0365C0"/>
            </a:solidFill>
            <a:tailEnd type="triangle"/>
          </a:ln>
        </p:spPr>
        <p:txBody>
          <a:bodyPr lIns="45718" tIns="45718" rIns="45718" bIns="45718"/>
          <a:lstStyle/>
          <a:p>
            <a:endParaRPr/>
          </a:p>
        </p:txBody>
      </p:sp>
      <p:sp>
        <p:nvSpPr>
          <p:cNvPr id="384" name="线条"/>
          <p:cNvSpPr/>
          <p:nvPr/>
        </p:nvSpPr>
        <p:spPr>
          <a:xfrm>
            <a:off x="14559669" y="10710381"/>
            <a:ext cx="3097162" cy="2"/>
          </a:xfrm>
          <a:prstGeom prst="line">
            <a:avLst/>
          </a:prstGeom>
          <a:ln w="25400">
            <a:solidFill>
              <a:srgbClr val="0365C0"/>
            </a:solidFill>
            <a:tailEnd type="triangle"/>
          </a:ln>
        </p:spPr>
        <p:txBody>
          <a:bodyPr lIns="45718" tIns="45718" rIns="45718" bIns="45718"/>
          <a:lstStyle/>
          <a:p>
            <a:endParaRPr/>
          </a:p>
        </p:txBody>
      </p:sp>
      <p:sp>
        <p:nvSpPr>
          <p:cNvPr id="385" name="线条"/>
          <p:cNvSpPr/>
          <p:nvPr/>
        </p:nvSpPr>
        <p:spPr>
          <a:xfrm>
            <a:off x="14090183" y="6890157"/>
            <a:ext cx="3633851" cy="6"/>
          </a:xfrm>
          <a:prstGeom prst="line">
            <a:avLst/>
          </a:prstGeom>
          <a:ln w="25400">
            <a:solidFill>
              <a:srgbClr val="0365C0"/>
            </a:solidFill>
          </a:ln>
        </p:spPr>
        <p:txBody>
          <a:bodyPr lIns="45718" tIns="45718" rIns="45718" bIns="45718"/>
          <a:lstStyle/>
          <a:p>
            <a:endParaRPr/>
          </a:p>
        </p:txBody>
      </p:sp>
      <p:sp>
        <p:nvSpPr>
          <p:cNvPr id="386" name="线条"/>
          <p:cNvSpPr/>
          <p:nvPr/>
        </p:nvSpPr>
        <p:spPr>
          <a:xfrm flipV="1">
            <a:off x="17680342" y="2062589"/>
            <a:ext cx="5" cy="4797291"/>
          </a:xfrm>
          <a:prstGeom prst="line">
            <a:avLst/>
          </a:prstGeom>
          <a:ln w="25400">
            <a:solidFill>
              <a:srgbClr val="0365C0"/>
            </a:solidFill>
            <a:tailEnd type="triangle"/>
          </a:ln>
        </p:spPr>
        <p:txBody>
          <a:bodyPr lIns="45718" tIns="45718" rIns="45718" bIns="45718"/>
          <a:lstStyle/>
          <a:p>
            <a:endParaRPr/>
          </a:p>
        </p:txBody>
      </p:sp>
      <p:sp>
        <p:nvSpPr>
          <p:cNvPr id="387" name="线条"/>
          <p:cNvSpPr/>
          <p:nvPr/>
        </p:nvSpPr>
        <p:spPr>
          <a:xfrm flipH="1" flipV="1">
            <a:off x="8084687" y="2106279"/>
            <a:ext cx="12522103" cy="1"/>
          </a:xfrm>
          <a:prstGeom prst="line">
            <a:avLst/>
          </a:prstGeom>
          <a:ln w="25400">
            <a:solidFill>
              <a:srgbClr val="0365C0"/>
            </a:solidFill>
            <a:tailEnd type="triangle"/>
          </a:ln>
        </p:spPr>
        <p:txBody>
          <a:bodyPr lIns="45718" tIns="45718" rIns="45718" bIns="45718"/>
          <a:lstStyle/>
          <a:p>
            <a:endParaRPr/>
          </a:p>
        </p:txBody>
      </p:sp>
      <p:grpSp>
        <p:nvGrpSpPr>
          <p:cNvPr id="390" name="点胶结束"/>
          <p:cNvGrpSpPr/>
          <p:nvPr/>
        </p:nvGrpSpPr>
        <p:grpSpPr>
          <a:xfrm>
            <a:off x="10912695" y="12909439"/>
            <a:ext cx="1752026" cy="584201"/>
            <a:chOff x="0" y="0"/>
            <a:chExt cx="1752025" cy="584200"/>
          </a:xfrm>
        </p:grpSpPr>
        <p:sp>
          <p:nvSpPr>
            <p:cNvPr id="388" name="圆角矩形"/>
            <p:cNvSpPr/>
            <p:nvPr/>
          </p:nvSpPr>
          <p:spPr>
            <a:xfrm>
              <a:off x="0" y="6803"/>
              <a:ext cx="1752026" cy="570600"/>
            </a:xfrm>
            <a:prstGeom prst="roundRect">
              <a:avLst>
                <a:gd name="adj" fmla="val 32560"/>
              </a:avLst>
            </a:prstGeom>
            <a:solidFill>
              <a:srgbClr val="FFFFFF"/>
            </a:solidFill>
            <a:ln w="25400" cap="flat">
              <a:solidFill>
                <a:srgbClr val="0365C0"/>
              </a:solidFill>
              <a:prstDash val="solid"/>
              <a:round/>
            </a:ln>
            <a:effectLst/>
          </p:spPr>
          <p:txBody>
            <a:bodyPr wrap="square" lIns="50800" tIns="50800" rIns="50800" bIns="50800" numCol="1" anchor="ctr">
              <a:noAutofit/>
            </a:bodyPr>
            <a:lstStyle/>
            <a:p>
              <a:pPr algn="ctr" defTabSz="819150">
                <a:spcBef>
                  <a:spcPts val="0"/>
                </a:spcBef>
                <a:defRPr sz="2000">
                  <a:latin typeface="Helvetica Light"/>
                  <a:ea typeface="Helvetica Light"/>
                  <a:cs typeface="Helvetica Light"/>
                  <a:sym typeface="Helvetica Light"/>
                </a:defRPr>
              </a:pPr>
              <a:endParaRPr/>
            </a:p>
          </p:txBody>
        </p:sp>
        <p:sp>
          <p:nvSpPr>
            <p:cNvPr id="389" name="点胶完成,进行Glue path AOI"/>
            <p:cNvSpPr txBox="1"/>
            <p:nvPr/>
          </p:nvSpPr>
          <p:spPr>
            <a:xfrm>
              <a:off x="66818" y="-1"/>
              <a:ext cx="1618388" cy="584201"/>
            </a:xfrm>
            <a:prstGeom prst="rect">
              <a:avLst/>
            </a:prstGeom>
            <a:noFill/>
            <a:ln w="12700" cap="flat">
              <a:noFill/>
              <a:miter lim="400000"/>
            </a:ln>
            <a:effectLst/>
          </p:spPr>
          <p:txBody>
            <a:bodyPr wrap="square" lIns="50800" tIns="50800" rIns="50800" bIns="50800" numCol="1" anchor="ctr">
              <a:spAutoFit/>
            </a:bodyPr>
            <a:lstStyle>
              <a:lvl1pPr algn="ctr" defTabSz="819150">
                <a:spcBef>
                  <a:spcPts val="0"/>
                </a:spcBef>
                <a:defRPr sz="1600">
                  <a:latin typeface="Helvetica Light"/>
                  <a:ea typeface="Helvetica Light"/>
                  <a:cs typeface="Helvetica Light"/>
                  <a:sym typeface="Helvetica Light"/>
                </a:defRPr>
              </a:lvl1pPr>
            </a:lstStyle>
            <a:p>
              <a:r>
                <a:t>finish Glue path AOI</a:t>
              </a:r>
            </a:p>
          </p:txBody>
        </p:sp>
      </p:grpSp>
      <p:sp>
        <p:nvSpPr>
          <p:cNvPr id="391" name="线条"/>
          <p:cNvSpPr/>
          <p:nvPr/>
        </p:nvSpPr>
        <p:spPr>
          <a:xfrm>
            <a:off x="11788705" y="12231862"/>
            <a:ext cx="6" cy="689125"/>
          </a:xfrm>
          <a:prstGeom prst="line">
            <a:avLst/>
          </a:prstGeom>
          <a:ln w="25400">
            <a:solidFill>
              <a:srgbClr val="0365C0"/>
            </a:solidFill>
            <a:tailEnd type="triangle"/>
          </a:ln>
        </p:spPr>
        <p:txBody>
          <a:bodyPr lIns="45718" tIns="45718" rIns="45718" bIns="45718"/>
          <a:lstStyle/>
          <a:p>
            <a:endParaRPr/>
          </a:p>
        </p:txBody>
      </p:sp>
      <p:sp>
        <p:nvSpPr>
          <p:cNvPr id="392" name="线条"/>
          <p:cNvSpPr/>
          <p:nvPr/>
        </p:nvSpPr>
        <p:spPr>
          <a:xfrm flipV="1">
            <a:off x="21345669" y="5451611"/>
            <a:ext cx="5" cy="6315022"/>
          </a:xfrm>
          <a:prstGeom prst="line">
            <a:avLst/>
          </a:prstGeom>
          <a:ln w="25400">
            <a:solidFill>
              <a:srgbClr val="FF2600"/>
            </a:solidFill>
            <a:headEnd type="triangle"/>
          </a:ln>
        </p:spPr>
        <p:txBody>
          <a:bodyPr lIns="45718" tIns="45718" rIns="45718" bIns="45718"/>
          <a:lstStyle/>
          <a:p>
            <a:endParaRPr/>
          </a:p>
        </p:txBody>
      </p:sp>
      <p:sp>
        <p:nvSpPr>
          <p:cNvPr id="393" name="线条"/>
          <p:cNvSpPr/>
          <p:nvPr/>
        </p:nvSpPr>
        <p:spPr>
          <a:xfrm>
            <a:off x="17944536" y="11138964"/>
            <a:ext cx="6" cy="561520"/>
          </a:xfrm>
          <a:prstGeom prst="line">
            <a:avLst/>
          </a:prstGeom>
          <a:ln w="25400">
            <a:solidFill>
              <a:srgbClr val="FF2600"/>
            </a:solidFill>
            <a:tailEnd type="triangle"/>
          </a:ln>
        </p:spPr>
        <p:txBody>
          <a:bodyPr lIns="45718" tIns="45718" rIns="45718" bIns="45718"/>
          <a:lstStyle/>
          <a:p>
            <a:endParaRPr/>
          </a:p>
        </p:txBody>
      </p:sp>
      <p:grpSp>
        <p:nvGrpSpPr>
          <p:cNvPr id="396" name="设备抛料NG结束"/>
          <p:cNvGrpSpPr/>
          <p:nvPr/>
        </p:nvGrpSpPr>
        <p:grpSpPr>
          <a:xfrm>
            <a:off x="18491918" y="12870574"/>
            <a:ext cx="2525862" cy="584211"/>
            <a:chOff x="0" y="0"/>
            <a:chExt cx="2525860" cy="584210"/>
          </a:xfrm>
        </p:grpSpPr>
        <p:sp>
          <p:nvSpPr>
            <p:cNvPr id="394" name="圆角矩形"/>
            <p:cNvSpPr/>
            <p:nvPr/>
          </p:nvSpPr>
          <p:spPr>
            <a:xfrm>
              <a:off x="-1" y="-1"/>
              <a:ext cx="2525861" cy="584212"/>
            </a:xfrm>
            <a:prstGeom prst="roundRect">
              <a:avLst>
                <a:gd name="adj" fmla="val 32560"/>
              </a:avLst>
            </a:prstGeom>
            <a:solidFill>
              <a:srgbClr val="FFFFFF"/>
            </a:solidFill>
            <a:ln w="25400" cap="flat">
              <a:solidFill>
                <a:srgbClr val="0365C0"/>
              </a:solidFill>
              <a:prstDash val="solid"/>
              <a:round/>
            </a:ln>
            <a:effectLst/>
          </p:spPr>
          <p:txBody>
            <a:bodyPr wrap="square" lIns="50800" tIns="50800" rIns="50800" bIns="50800" numCol="1" anchor="ctr">
              <a:noAutofit/>
            </a:bodyPr>
            <a:lstStyle/>
            <a:p>
              <a:pPr algn="ctr" defTabSz="819150">
                <a:spcBef>
                  <a:spcPts val="0"/>
                </a:spcBef>
                <a:defRPr sz="1800">
                  <a:latin typeface="Helvetica Light"/>
                  <a:ea typeface="Helvetica Light"/>
                  <a:cs typeface="Helvetica Light"/>
                  <a:sym typeface="Helvetica Light"/>
                </a:defRPr>
              </a:pPr>
              <a:endParaRPr/>
            </a:p>
          </p:txBody>
        </p:sp>
        <p:sp>
          <p:nvSpPr>
            <p:cNvPr id="395" name="设备抛料NG结束"/>
            <p:cNvSpPr txBox="1"/>
            <p:nvPr/>
          </p:nvSpPr>
          <p:spPr>
            <a:xfrm>
              <a:off x="68410" y="101601"/>
              <a:ext cx="2389039" cy="381001"/>
            </a:xfrm>
            <a:prstGeom prst="rect">
              <a:avLst/>
            </a:prstGeom>
            <a:noFill/>
            <a:ln w="12700" cap="flat">
              <a:noFill/>
              <a:miter lim="400000"/>
            </a:ln>
            <a:effectLst/>
          </p:spPr>
          <p:txBody>
            <a:bodyPr wrap="square" lIns="50800" tIns="50800" rIns="50800" bIns="50800" numCol="1" anchor="ctr">
              <a:spAutoFit/>
            </a:bodyPr>
            <a:lstStyle>
              <a:lvl1pPr algn="ctr" defTabSz="819150">
                <a:spcBef>
                  <a:spcPts val="0"/>
                </a:spcBef>
                <a:defRPr sz="1800">
                  <a:latin typeface="Helvetica Light"/>
                  <a:ea typeface="Helvetica Light"/>
                  <a:cs typeface="Helvetica Light"/>
                  <a:sym typeface="Helvetica Light"/>
                </a:defRPr>
              </a:lvl1pPr>
            </a:lstStyle>
            <a:p>
              <a:r>
                <a:t>Tossing NG</a:t>
              </a:r>
            </a:p>
          </p:txBody>
        </p:sp>
      </p:grpSp>
      <p:grpSp>
        <p:nvGrpSpPr>
          <p:cNvPr id="399" name="if No times &lt;= 3"/>
          <p:cNvGrpSpPr/>
          <p:nvPr/>
        </p:nvGrpSpPr>
        <p:grpSpPr>
          <a:xfrm>
            <a:off x="15814945" y="4808369"/>
            <a:ext cx="3730800" cy="1286488"/>
            <a:chOff x="-1" y="0"/>
            <a:chExt cx="3730799" cy="1286486"/>
          </a:xfrm>
        </p:grpSpPr>
        <p:sp>
          <p:nvSpPr>
            <p:cNvPr id="397" name="形状"/>
            <p:cNvSpPr/>
            <p:nvPr/>
          </p:nvSpPr>
          <p:spPr>
            <a:xfrm>
              <a:off x="-2" y="-1"/>
              <a:ext cx="3730800" cy="128648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FFFFF"/>
            </a:solidFill>
            <a:ln w="25400" cap="flat">
              <a:solidFill>
                <a:srgbClr val="0365C0"/>
              </a:solidFill>
              <a:prstDash val="solid"/>
              <a:round/>
            </a:ln>
            <a:effectLst/>
          </p:spPr>
          <p:txBody>
            <a:bodyPr wrap="square" lIns="50800" tIns="50800" rIns="50800" bIns="50800" numCol="1" anchor="ctr">
              <a:noAutofit/>
            </a:bodyPr>
            <a:lstStyle/>
            <a:p>
              <a:pPr algn="ctr" defTabSz="819150">
                <a:spcBef>
                  <a:spcPts val="0"/>
                </a:spcBef>
                <a:defRPr sz="1600"/>
              </a:pPr>
              <a:endParaRPr/>
            </a:p>
          </p:txBody>
        </p:sp>
        <p:sp>
          <p:nvSpPr>
            <p:cNvPr id="398" name="if No times &lt;= 3"/>
            <p:cNvSpPr txBox="1"/>
            <p:nvPr/>
          </p:nvSpPr>
          <p:spPr>
            <a:xfrm>
              <a:off x="12698" y="480984"/>
              <a:ext cx="3705399" cy="324512"/>
            </a:xfrm>
            <a:prstGeom prst="rect">
              <a:avLst/>
            </a:prstGeom>
            <a:noFill/>
            <a:ln w="12700" cap="flat">
              <a:noFill/>
              <a:miter lim="400000"/>
            </a:ln>
            <a:effectLst/>
          </p:spPr>
          <p:txBody>
            <a:bodyPr wrap="square" lIns="50800" tIns="50800" rIns="50800" bIns="50800" numCol="1" anchor="ctr">
              <a:spAutoFit/>
            </a:bodyPr>
            <a:lstStyle>
              <a:lvl1pPr algn="ctr" defTabSz="819150">
                <a:spcBef>
                  <a:spcPts val="0"/>
                </a:spcBef>
                <a:defRPr sz="1600"/>
              </a:lvl1pPr>
            </a:lstStyle>
            <a:p>
              <a:r>
                <a:t>if No times &lt;= 3 </a:t>
              </a:r>
            </a:p>
          </p:txBody>
        </p:sp>
      </p:grpSp>
      <p:sp>
        <p:nvSpPr>
          <p:cNvPr id="400" name="线条"/>
          <p:cNvSpPr/>
          <p:nvPr/>
        </p:nvSpPr>
        <p:spPr>
          <a:xfrm>
            <a:off x="19504744" y="5451609"/>
            <a:ext cx="1847247" cy="5"/>
          </a:xfrm>
          <a:prstGeom prst="line">
            <a:avLst/>
          </a:prstGeom>
          <a:ln w="25400">
            <a:solidFill>
              <a:srgbClr val="FF2600"/>
            </a:solidFill>
          </a:ln>
        </p:spPr>
        <p:txBody>
          <a:bodyPr lIns="45718" tIns="45718" rIns="45718" bIns="45718"/>
          <a:lstStyle/>
          <a:p>
            <a:endParaRPr/>
          </a:p>
        </p:txBody>
      </p:sp>
      <p:grpSp>
        <p:nvGrpSpPr>
          <p:cNvPr id="403" name="NG"/>
          <p:cNvGrpSpPr/>
          <p:nvPr/>
        </p:nvGrpSpPr>
        <p:grpSpPr>
          <a:xfrm>
            <a:off x="15137265" y="10295421"/>
            <a:ext cx="375617" cy="355612"/>
            <a:chOff x="-1" y="-1"/>
            <a:chExt cx="375616" cy="355610"/>
          </a:xfrm>
        </p:grpSpPr>
        <p:sp>
          <p:nvSpPr>
            <p:cNvPr id="401" name="矩形"/>
            <p:cNvSpPr/>
            <p:nvPr/>
          </p:nvSpPr>
          <p:spPr>
            <a:xfrm>
              <a:off x="-2" y="-2"/>
              <a:ext cx="375617" cy="355612"/>
            </a:xfrm>
            <a:prstGeom prst="rect">
              <a:avLst/>
            </a:prstGeom>
            <a:solidFill>
              <a:srgbClr val="FFFFFF"/>
            </a:solidFill>
            <a:ln w="12700" cap="flat">
              <a:noFill/>
              <a:miter lim="400000"/>
            </a:ln>
            <a:effectLst/>
          </p:spPr>
          <p:txBody>
            <a:bodyPr wrap="square" lIns="50800" tIns="50800" rIns="50800" bIns="50800" numCol="1" anchor="t">
              <a:noAutofit/>
            </a:bodyPr>
            <a:lstStyle/>
            <a:p>
              <a:pPr defTabSz="745490">
                <a:spcBef>
                  <a:spcPts val="0"/>
                </a:spcBef>
                <a:defRPr sz="2200">
                  <a:solidFill>
                    <a:srgbClr val="FF2600"/>
                  </a:solidFill>
                  <a:latin typeface="Helvetica Light"/>
                  <a:ea typeface="Helvetica Light"/>
                  <a:cs typeface="Helvetica Light"/>
                  <a:sym typeface="Helvetica Light"/>
                </a:defRPr>
              </a:pPr>
              <a:endParaRPr/>
            </a:p>
          </p:txBody>
        </p:sp>
        <p:sp>
          <p:nvSpPr>
            <p:cNvPr id="402" name="No"/>
            <p:cNvSpPr txBox="1"/>
            <p:nvPr/>
          </p:nvSpPr>
          <p:spPr>
            <a:xfrm>
              <a:off x="-2" y="-2"/>
              <a:ext cx="375617" cy="355612"/>
            </a:xfrm>
            <a:prstGeom prst="rect">
              <a:avLst/>
            </a:prstGeom>
            <a:noFill/>
            <a:ln w="12700" cap="flat">
              <a:noFill/>
              <a:miter lim="400000"/>
            </a:ln>
            <a:effectLst/>
          </p:spPr>
          <p:txBody>
            <a:bodyPr wrap="square" lIns="0" tIns="0" rIns="0" bIns="0" numCol="1" anchor="t">
              <a:normAutofit/>
            </a:bodyPr>
            <a:lstStyle>
              <a:lvl1pPr defTabSz="745490">
                <a:spcBef>
                  <a:spcPts val="0"/>
                </a:spcBef>
                <a:defRPr sz="2200">
                  <a:solidFill>
                    <a:srgbClr val="FF2600"/>
                  </a:solidFill>
                  <a:latin typeface="Helvetica Light"/>
                  <a:ea typeface="Helvetica Light"/>
                  <a:cs typeface="Helvetica Light"/>
                  <a:sym typeface="Helvetica Light"/>
                </a:defRPr>
              </a:lvl1pPr>
            </a:lstStyle>
            <a:p>
              <a:r>
                <a:t>No</a:t>
              </a:r>
            </a:p>
          </p:txBody>
        </p:sp>
      </p:grpSp>
      <p:sp>
        <p:nvSpPr>
          <p:cNvPr id="404" name="线条"/>
          <p:cNvSpPr/>
          <p:nvPr/>
        </p:nvSpPr>
        <p:spPr>
          <a:xfrm>
            <a:off x="19641362" y="10683069"/>
            <a:ext cx="959007" cy="9"/>
          </a:xfrm>
          <a:prstGeom prst="line">
            <a:avLst/>
          </a:prstGeom>
          <a:ln w="25400">
            <a:solidFill>
              <a:srgbClr val="0365C0"/>
            </a:solidFill>
          </a:ln>
        </p:spPr>
        <p:txBody>
          <a:bodyPr lIns="45718" tIns="45718" rIns="45718" bIns="45718"/>
          <a:lstStyle/>
          <a:p>
            <a:endParaRPr/>
          </a:p>
        </p:txBody>
      </p:sp>
      <p:grpSp>
        <p:nvGrpSpPr>
          <p:cNvPr id="407" name="if No times &lt;= 3"/>
          <p:cNvGrpSpPr/>
          <p:nvPr/>
        </p:nvGrpSpPr>
        <p:grpSpPr>
          <a:xfrm>
            <a:off x="16071097" y="10067142"/>
            <a:ext cx="3730798" cy="1286488"/>
            <a:chOff x="0" y="0"/>
            <a:chExt cx="3730797" cy="1286486"/>
          </a:xfrm>
        </p:grpSpPr>
        <p:sp>
          <p:nvSpPr>
            <p:cNvPr id="405" name="形状"/>
            <p:cNvSpPr/>
            <p:nvPr/>
          </p:nvSpPr>
          <p:spPr>
            <a:xfrm>
              <a:off x="-1" y="0"/>
              <a:ext cx="3730798" cy="128648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FFFFF"/>
            </a:solidFill>
            <a:ln w="25400" cap="flat">
              <a:solidFill>
                <a:srgbClr val="0365C0"/>
              </a:solidFill>
              <a:prstDash val="solid"/>
              <a:round/>
            </a:ln>
            <a:effectLst/>
          </p:spPr>
          <p:txBody>
            <a:bodyPr wrap="square" lIns="50800" tIns="50800" rIns="50800" bIns="50800" numCol="1" anchor="ctr">
              <a:noAutofit/>
            </a:bodyPr>
            <a:lstStyle/>
            <a:p>
              <a:pPr algn="ctr" defTabSz="819150">
                <a:spcBef>
                  <a:spcPts val="0"/>
                </a:spcBef>
                <a:defRPr sz="1600"/>
              </a:pPr>
              <a:endParaRPr/>
            </a:p>
          </p:txBody>
        </p:sp>
        <p:sp>
          <p:nvSpPr>
            <p:cNvPr id="406" name="if No times &lt;= 3"/>
            <p:cNvSpPr txBox="1"/>
            <p:nvPr/>
          </p:nvSpPr>
          <p:spPr>
            <a:xfrm>
              <a:off x="12699" y="480984"/>
              <a:ext cx="3705396" cy="324512"/>
            </a:xfrm>
            <a:prstGeom prst="rect">
              <a:avLst/>
            </a:prstGeom>
            <a:noFill/>
            <a:ln w="12700" cap="flat">
              <a:noFill/>
              <a:miter lim="400000"/>
            </a:ln>
            <a:effectLst/>
          </p:spPr>
          <p:txBody>
            <a:bodyPr wrap="square" lIns="50800" tIns="50800" rIns="50800" bIns="50800" numCol="1" anchor="ctr">
              <a:spAutoFit/>
            </a:bodyPr>
            <a:lstStyle>
              <a:lvl1pPr algn="ctr" defTabSz="819150">
                <a:spcBef>
                  <a:spcPts val="0"/>
                </a:spcBef>
                <a:defRPr sz="1600"/>
              </a:lvl1pPr>
            </a:lstStyle>
            <a:p>
              <a:r>
                <a:t>if No times &lt;= 3 </a:t>
              </a:r>
            </a:p>
          </p:txBody>
        </p:sp>
      </p:grpSp>
      <p:grpSp>
        <p:nvGrpSpPr>
          <p:cNvPr id="410" name="OK"/>
          <p:cNvGrpSpPr/>
          <p:nvPr/>
        </p:nvGrpSpPr>
        <p:grpSpPr>
          <a:xfrm>
            <a:off x="17561155" y="3828788"/>
            <a:ext cx="427075" cy="270035"/>
            <a:chOff x="0" y="-1"/>
            <a:chExt cx="427074" cy="270034"/>
          </a:xfrm>
        </p:grpSpPr>
        <p:sp>
          <p:nvSpPr>
            <p:cNvPr id="408" name="矩形"/>
            <p:cNvSpPr/>
            <p:nvPr/>
          </p:nvSpPr>
          <p:spPr>
            <a:xfrm>
              <a:off x="-1" y="-2"/>
              <a:ext cx="427076" cy="270035"/>
            </a:xfrm>
            <a:prstGeom prst="rect">
              <a:avLst/>
            </a:prstGeom>
            <a:solidFill>
              <a:srgbClr val="FFFFFF"/>
            </a:solidFill>
            <a:ln w="12700" cap="flat">
              <a:noFill/>
              <a:miter lim="400000"/>
            </a:ln>
            <a:effectLst/>
          </p:spPr>
          <p:txBody>
            <a:bodyPr wrap="square" lIns="50800" tIns="50800" rIns="50800" bIns="50800" numCol="1" anchor="t">
              <a:noAutofit/>
            </a:bodyPr>
            <a:lstStyle/>
            <a:p>
              <a:pPr defTabSz="728980">
                <a:spcBef>
                  <a:spcPts val="0"/>
                </a:spcBef>
                <a:defRPr sz="1700">
                  <a:solidFill>
                    <a:srgbClr val="0433FF"/>
                  </a:solidFill>
                  <a:latin typeface="Helvetica Light"/>
                  <a:ea typeface="Helvetica Light"/>
                  <a:cs typeface="Helvetica Light"/>
                  <a:sym typeface="Helvetica Light"/>
                </a:defRPr>
              </a:pPr>
              <a:endParaRPr/>
            </a:p>
          </p:txBody>
        </p:sp>
        <p:sp>
          <p:nvSpPr>
            <p:cNvPr id="409" name="Yes"/>
            <p:cNvSpPr txBox="1"/>
            <p:nvPr/>
          </p:nvSpPr>
          <p:spPr>
            <a:xfrm>
              <a:off x="-1" y="-2"/>
              <a:ext cx="427076" cy="270035"/>
            </a:xfrm>
            <a:prstGeom prst="rect">
              <a:avLst/>
            </a:prstGeom>
            <a:noFill/>
            <a:ln w="12700" cap="flat">
              <a:noFill/>
              <a:miter lim="400000"/>
            </a:ln>
            <a:effectLst/>
          </p:spPr>
          <p:txBody>
            <a:bodyPr wrap="square" lIns="0" tIns="0" rIns="0" bIns="0" numCol="1" anchor="t">
              <a:normAutofit/>
            </a:bodyPr>
            <a:lstStyle>
              <a:lvl1pPr defTabSz="728980">
                <a:spcBef>
                  <a:spcPts val="0"/>
                </a:spcBef>
                <a:defRPr sz="1700">
                  <a:solidFill>
                    <a:srgbClr val="0433FF"/>
                  </a:solidFill>
                  <a:latin typeface="Helvetica Light"/>
                  <a:ea typeface="Helvetica Light"/>
                  <a:cs typeface="Helvetica Light"/>
                  <a:sym typeface="Helvetica Light"/>
                </a:defRPr>
              </a:lvl1pPr>
            </a:lstStyle>
            <a:p>
              <a:r>
                <a:t>Yes</a:t>
              </a:r>
            </a:p>
          </p:txBody>
        </p:sp>
      </p:grpSp>
      <p:grpSp>
        <p:nvGrpSpPr>
          <p:cNvPr id="413" name="NG"/>
          <p:cNvGrpSpPr/>
          <p:nvPr/>
        </p:nvGrpSpPr>
        <p:grpSpPr>
          <a:xfrm>
            <a:off x="15312397" y="6712358"/>
            <a:ext cx="375617" cy="355612"/>
            <a:chOff x="-1" y="-1"/>
            <a:chExt cx="375616" cy="355610"/>
          </a:xfrm>
        </p:grpSpPr>
        <p:sp>
          <p:nvSpPr>
            <p:cNvPr id="411" name="矩形"/>
            <p:cNvSpPr/>
            <p:nvPr/>
          </p:nvSpPr>
          <p:spPr>
            <a:xfrm>
              <a:off x="-2" y="-2"/>
              <a:ext cx="375617" cy="355612"/>
            </a:xfrm>
            <a:prstGeom prst="rect">
              <a:avLst/>
            </a:prstGeom>
            <a:solidFill>
              <a:srgbClr val="FFFFFF"/>
            </a:solidFill>
            <a:ln w="12700" cap="flat">
              <a:noFill/>
              <a:miter lim="400000"/>
            </a:ln>
            <a:effectLst/>
          </p:spPr>
          <p:txBody>
            <a:bodyPr wrap="square" lIns="50800" tIns="50800" rIns="50800" bIns="50800" numCol="1" anchor="t">
              <a:noAutofit/>
            </a:bodyPr>
            <a:lstStyle/>
            <a:p>
              <a:pPr defTabSz="745490">
                <a:spcBef>
                  <a:spcPts val="0"/>
                </a:spcBef>
                <a:defRPr sz="2200">
                  <a:solidFill>
                    <a:srgbClr val="FF2600"/>
                  </a:solidFill>
                  <a:latin typeface="Helvetica Light"/>
                  <a:ea typeface="Helvetica Light"/>
                  <a:cs typeface="Helvetica Light"/>
                  <a:sym typeface="Helvetica Light"/>
                </a:defRPr>
              </a:pPr>
              <a:endParaRPr/>
            </a:p>
          </p:txBody>
        </p:sp>
        <p:sp>
          <p:nvSpPr>
            <p:cNvPr id="412" name="No"/>
            <p:cNvSpPr txBox="1"/>
            <p:nvPr/>
          </p:nvSpPr>
          <p:spPr>
            <a:xfrm>
              <a:off x="-2" y="-2"/>
              <a:ext cx="375617" cy="355612"/>
            </a:xfrm>
            <a:prstGeom prst="rect">
              <a:avLst/>
            </a:prstGeom>
            <a:noFill/>
            <a:ln w="12700" cap="flat">
              <a:noFill/>
              <a:miter lim="400000"/>
            </a:ln>
            <a:effectLst/>
          </p:spPr>
          <p:txBody>
            <a:bodyPr wrap="square" lIns="0" tIns="0" rIns="0" bIns="0" numCol="1" anchor="t">
              <a:normAutofit/>
            </a:bodyPr>
            <a:lstStyle>
              <a:lvl1pPr defTabSz="745490">
                <a:spcBef>
                  <a:spcPts val="0"/>
                </a:spcBef>
                <a:defRPr sz="2200">
                  <a:solidFill>
                    <a:srgbClr val="FF2600"/>
                  </a:solidFill>
                  <a:latin typeface="Helvetica Light"/>
                  <a:ea typeface="Helvetica Light"/>
                  <a:cs typeface="Helvetica Light"/>
                  <a:sym typeface="Helvetica Light"/>
                </a:defRPr>
              </a:lvl1pPr>
            </a:lstStyle>
            <a:p>
              <a:r>
                <a:t>No</a:t>
              </a:r>
            </a:p>
          </p:txBody>
        </p:sp>
      </p:grpSp>
      <p:grpSp>
        <p:nvGrpSpPr>
          <p:cNvPr id="416" name="OK"/>
          <p:cNvGrpSpPr/>
          <p:nvPr/>
        </p:nvGrpSpPr>
        <p:grpSpPr>
          <a:xfrm>
            <a:off x="11844327" y="7371314"/>
            <a:ext cx="427073" cy="270035"/>
            <a:chOff x="-1" y="-1"/>
            <a:chExt cx="427071" cy="270034"/>
          </a:xfrm>
        </p:grpSpPr>
        <p:sp>
          <p:nvSpPr>
            <p:cNvPr id="414" name="矩形"/>
            <p:cNvSpPr/>
            <p:nvPr/>
          </p:nvSpPr>
          <p:spPr>
            <a:xfrm>
              <a:off x="-2" y="-2"/>
              <a:ext cx="427073" cy="270035"/>
            </a:xfrm>
            <a:prstGeom prst="rect">
              <a:avLst/>
            </a:prstGeom>
            <a:solidFill>
              <a:srgbClr val="FFFFFF"/>
            </a:solidFill>
            <a:ln w="12700" cap="flat">
              <a:noFill/>
              <a:miter lim="400000"/>
            </a:ln>
            <a:effectLst/>
          </p:spPr>
          <p:txBody>
            <a:bodyPr wrap="square" lIns="50800" tIns="50800" rIns="50800" bIns="50800" numCol="1" anchor="t">
              <a:noAutofit/>
            </a:bodyPr>
            <a:lstStyle/>
            <a:p>
              <a:pPr defTabSz="581660">
                <a:spcBef>
                  <a:spcPts val="0"/>
                </a:spcBef>
                <a:defRPr sz="1700">
                  <a:solidFill>
                    <a:srgbClr val="0433FF"/>
                  </a:solidFill>
                  <a:latin typeface="Helvetica Light"/>
                  <a:ea typeface="Helvetica Light"/>
                  <a:cs typeface="Helvetica Light"/>
                  <a:sym typeface="Helvetica Light"/>
                </a:defRPr>
              </a:pPr>
              <a:endParaRPr/>
            </a:p>
          </p:txBody>
        </p:sp>
        <p:sp>
          <p:nvSpPr>
            <p:cNvPr id="415" name="Yes"/>
            <p:cNvSpPr txBox="1"/>
            <p:nvPr/>
          </p:nvSpPr>
          <p:spPr>
            <a:xfrm>
              <a:off x="-2" y="-2"/>
              <a:ext cx="427073" cy="270035"/>
            </a:xfrm>
            <a:prstGeom prst="rect">
              <a:avLst/>
            </a:prstGeom>
            <a:noFill/>
            <a:ln w="12700" cap="flat">
              <a:noFill/>
              <a:miter lim="400000"/>
            </a:ln>
            <a:effectLst/>
          </p:spPr>
          <p:txBody>
            <a:bodyPr wrap="square" lIns="0" tIns="0" rIns="0" bIns="0" numCol="1" anchor="t">
              <a:normAutofit/>
            </a:bodyPr>
            <a:lstStyle>
              <a:lvl1pPr defTabSz="581660">
                <a:spcBef>
                  <a:spcPts val="0"/>
                </a:spcBef>
                <a:defRPr sz="1700">
                  <a:solidFill>
                    <a:srgbClr val="0433FF"/>
                  </a:solidFill>
                  <a:latin typeface="Helvetica Light"/>
                  <a:ea typeface="Helvetica Light"/>
                  <a:cs typeface="Helvetica Light"/>
                  <a:sym typeface="Helvetica Light"/>
                </a:defRPr>
              </a:lvl1pPr>
            </a:lstStyle>
            <a:p>
              <a:r>
                <a:t>Yes</a:t>
              </a:r>
            </a:p>
          </p:txBody>
        </p:sp>
      </p:grpSp>
      <p:grpSp>
        <p:nvGrpSpPr>
          <p:cNvPr id="419" name="OK"/>
          <p:cNvGrpSpPr/>
          <p:nvPr/>
        </p:nvGrpSpPr>
        <p:grpSpPr>
          <a:xfrm>
            <a:off x="11844327" y="11440144"/>
            <a:ext cx="427073" cy="270035"/>
            <a:chOff x="-1" y="-1"/>
            <a:chExt cx="427071" cy="270034"/>
          </a:xfrm>
        </p:grpSpPr>
        <p:sp>
          <p:nvSpPr>
            <p:cNvPr id="417" name="矩形"/>
            <p:cNvSpPr/>
            <p:nvPr/>
          </p:nvSpPr>
          <p:spPr>
            <a:xfrm>
              <a:off x="-2" y="-2"/>
              <a:ext cx="427073" cy="270035"/>
            </a:xfrm>
            <a:prstGeom prst="rect">
              <a:avLst/>
            </a:prstGeom>
            <a:solidFill>
              <a:srgbClr val="FFFFFF"/>
            </a:solidFill>
            <a:ln w="12700" cap="flat">
              <a:noFill/>
              <a:miter lim="400000"/>
            </a:ln>
            <a:effectLst/>
          </p:spPr>
          <p:txBody>
            <a:bodyPr wrap="square" lIns="50800" tIns="50800" rIns="50800" bIns="50800" numCol="1" anchor="t">
              <a:noAutofit/>
            </a:bodyPr>
            <a:lstStyle/>
            <a:p>
              <a:pPr defTabSz="581660">
                <a:spcBef>
                  <a:spcPts val="0"/>
                </a:spcBef>
                <a:defRPr sz="1700">
                  <a:solidFill>
                    <a:srgbClr val="0433FF"/>
                  </a:solidFill>
                  <a:latin typeface="Helvetica Light"/>
                  <a:ea typeface="Helvetica Light"/>
                  <a:cs typeface="Helvetica Light"/>
                  <a:sym typeface="Helvetica Light"/>
                </a:defRPr>
              </a:pPr>
              <a:endParaRPr/>
            </a:p>
          </p:txBody>
        </p:sp>
        <p:sp>
          <p:nvSpPr>
            <p:cNvPr id="418" name="Yes"/>
            <p:cNvSpPr txBox="1"/>
            <p:nvPr/>
          </p:nvSpPr>
          <p:spPr>
            <a:xfrm>
              <a:off x="-2" y="-2"/>
              <a:ext cx="427073" cy="270035"/>
            </a:xfrm>
            <a:prstGeom prst="rect">
              <a:avLst/>
            </a:prstGeom>
            <a:noFill/>
            <a:ln w="12700" cap="flat">
              <a:noFill/>
              <a:miter lim="400000"/>
            </a:ln>
            <a:effectLst/>
          </p:spPr>
          <p:txBody>
            <a:bodyPr wrap="square" lIns="0" tIns="0" rIns="0" bIns="0" numCol="1" anchor="t">
              <a:normAutofit/>
            </a:bodyPr>
            <a:lstStyle>
              <a:lvl1pPr defTabSz="581660">
                <a:spcBef>
                  <a:spcPts val="0"/>
                </a:spcBef>
                <a:defRPr sz="1700">
                  <a:solidFill>
                    <a:srgbClr val="0433FF"/>
                  </a:solidFill>
                  <a:latin typeface="Helvetica Light"/>
                  <a:ea typeface="Helvetica Light"/>
                  <a:cs typeface="Helvetica Light"/>
                  <a:sym typeface="Helvetica Light"/>
                </a:defRPr>
              </a:lvl1pPr>
            </a:lstStyle>
            <a:p>
              <a:r>
                <a:t>Yes</a:t>
              </a:r>
            </a:p>
          </p:txBody>
        </p:sp>
      </p:grpSp>
      <p:grpSp>
        <p:nvGrpSpPr>
          <p:cNvPr id="422" name="NG"/>
          <p:cNvGrpSpPr/>
          <p:nvPr/>
        </p:nvGrpSpPr>
        <p:grpSpPr>
          <a:xfrm>
            <a:off x="18044680" y="11206341"/>
            <a:ext cx="375617" cy="355612"/>
            <a:chOff x="-1" y="-1"/>
            <a:chExt cx="375616" cy="355610"/>
          </a:xfrm>
        </p:grpSpPr>
        <p:sp>
          <p:nvSpPr>
            <p:cNvPr id="420" name="矩形"/>
            <p:cNvSpPr/>
            <p:nvPr/>
          </p:nvSpPr>
          <p:spPr>
            <a:xfrm>
              <a:off x="-2" y="-2"/>
              <a:ext cx="375617" cy="355612"/>
            </a:xfrm>
            <a:prstGeom prst="rect">
              <a:avLst/>
            </a:prstGeom>
            <a:solidFill>
              <a:srgbClr val="FFFFFF"/>
            </a:solidFill>
            <a:ln w="12700" cap="flat">
              <a:noFill/>
              <a:miter lim="400000"/>
            </a:ln>
            <a:effectLst/>
          </p:spPr>
          <p:txBody>
            <a:bodyPr wrap="square" lIns="50800" tIns="50800" rIns="50800" bIns="50800" numCol="1" anchor="t">
              <a:noAutofit/>
            </a:bodyPr>
            <a:lstStyle/>
            <a:p>
              <a:pPr defTabSz="745490">
                <a:spcBef>
                  <a:spcPts val="0"/>
                </a:spcBef>
                <a:defRPr sz="2200">
                  <a:solidFill>
                    <a:srgbClr val="FF2600"/>
                  </a:solidFill>
                  <a:latin typeface="Helvetica Light"/>
                  <a:ea typeface="Helvetica Light"/>
                  <a:cs typeface="Helvetica Light"/>
                  <a:sym typeface="Helvetica Light"/>
                </a:defRPr>
              </a:pPr>
              <a:endParaRPr/>
            </a:p>
          </p:txBody>
        </p:sp>
        <p:sp>
          <p:nvSpPr>
            <p:cNvPr id="421" name="No"/>
            <p:cNvSpPr txBox="1"/>
            <p:nvPr/>
          </p:nvSpPr>
          <p:spPr>
            <a:xfrm>
              <a:off x="-2" y="-2"/>
              <a:ext cx="375617" cy="355612"/>
            </a:xfrm>
            <a:prstGeom prst="rect">
              <a:avLst/>
            </a:prstGeom>
            <a:noFill/>
            <a:ln w="12700" cap="flat">
              <a:noFill/>
              <a:miter lim="400000"/>
            </a:ln>
            <a:effectLst/>
          </p:spPr>
          <p:txBody>
            <a:bodyPr wrap="square" lIns="0" tIns="0" rIns="0" bIns="0" numCol="1" anchor="t">
              <a:normAutofit/>
            </a:bodyPr>
            <a:lstStyle>
              <a:lvl1pPr defTabSz="745490">
                <a:spcBef>
                  <a:spcPts val="0"/>
                </a:spcBef>
                <a:defRPr sz="2200">
                  <a:solidFill>
                    <a:srgbClr val="FF2600"/>
                  </a:solidFill>
                  <a:latin typeface="Helvetica Light"/>
                  <a:ea typeface="Helvetica Light"/>
                  <a:cs typeface="Helvetica Light"/>
                  <a:sym typeface="Helvetica Light"/>
                </a:defRPr>
              </a:lvl1pPr>
            </a:lstStyle>
            <a:p>
              <a:r>
                <a:t>No</a:t>
              </a:r>
            </a:p>
          </p:txBody>
        </p:sp>
      </p:grpSp>
      <p:grpSp>
        <p:nvGrpSpPr>
          <p:cNvPr id="425" name="NG"/>
          <p:cNvGrpSpPr/>
          <p:nvPr/>
        </p:nvGrpSpPr>
        <p:grpSpPr>
          <a:xfrm>
            <a:off x="19933056" y="5273808"/>
            <a:ext cx="375619" cy="355612"/>
            <a:chOff x="-1" y="-1"/>
            <a:chExt cx="375618" cy="355610"/>
          </a:xfrm>
        </p:grpSpPr>
        <p:sp>
          <p:nvSpPr>
            <p:cNvPr id="423" name="矩形"/>
            <p:cNvSpPr/>
            <p:nvPr/>
          </p:nvSpPr>
          <p:spPr>
            <a:xfrm>
              <a:off x="-2" y="-2"/>
              <a:ext cx="375619" cy="355612"/>
            </a:xfrm>
            <a:prstGeom prst="rect">
              <a:avLst/>
            </a:prstGeom>
            <a:solidFill>
              <a:srgbClr val="FFFFFF"/>
            </a:solidFill>
            <a:ln w="12700" cap="flat">
              <a:noFill/>
              <a:miter lim="400000"/>
            </a:ln>
            <a:effectLst/>
          </p:spPr>
          <p:txBody>
            <a:bodyPr wrap="square" lIns="50800" tIns="50800" rIns="50800" bIns="50800" numCol="1" anchor="t">
              <a:noAutofit/>
            </a:bodyPr>
            <a:lstStyle/>
            <a:p>
              <a:pPr defTabSz="745490">
                <a:spcBef>
                  <a:spcPts val="0"/>
                </a:spcBef>
                <a:defRPr sz="2200">
                  <a:solidFill>
                    <a:srgbClr val="FF2600"/>
                  </a:solidFill>
                  <a:latin typeface="Helvetica Light"/>
                  <a:ea typeface="Helvetica Light"/>
                  <a:cs typeface="Helvetica Light"/>
                  <a:sym typeface="Helvetica Light"/>
                </a:defRPr>
              </a:pPr>
              <a:endParaRPr/>
            </a:p>
          </p:txBody>
        </p:sp>
        <p:sp>
          <p:nvSpPr>
            <p:cNvPr id="424" name="No"/>
            <p:cNvSpPr txBox="1"/>
            <p:nvPr/>
          </p:nvSpPr>
          <p:spPr>
            <a:xfrm>
              <a:off x="-2" y="-2"/>
              <a:ext cx="375619" cy="355612"/>
            </a:xfrm>
            <a:prstGeom prst="rect">
              <a:avLst/>
            </a:prstGeom>
            <a:noFill/>
            <a:ln w="12700" cap="flat">
              <a:noFill/>
              <a:miter lim="400000"/>
            </a:ln>
            <a:effectLst/>
          </p:spPr>
          <p:txBody>
            <a:bodyPr wrap="square" lIns="0" tIns="0" rIns="0" bIns="0" numCol="1" anchor="t">
              <a:normAutofit/>
            </a:bodyPr>
            <a:lstStyle>
              <a:lvl1pPr defTabSz="745490">
                <a:spcBef>
                  <a:spcPts val="0"/>
                </a:spcBef>
                <a:defRPr sz="2200">
                  <a:solidFill>
                    <a:srgbClr val="FF2600"/>
                  </a:solidFill>
                  <a:latin typeface="Helvetica Light"/>
                  <a:ea typeface="Helvetica Light"/>
                  <a:cs typeface="Helvetica Light"/>
                  <a:sym typeface="Helvetica Light"/>
                </a:defRPr>
              </a:lvl1pPr>
            </a:lstStyle>
            <a:p>
              <a:r>
                <a:t>No</a:t>
              </a:r>
            </a:p>
          </p:txBody>
        </p:sp>
      </p:grpSp>
      <p:sp>
        <p:nvSpPr>
          <p:cNvPr id="426" name="线条"/>
          <p:cNvSpPr/>
          <p:nvPr/>
        </p:nvSpPr>
        <p:spPr>
          <a:xfrm flipV="1">
            <a:off x="20583837" y="2064453"/>
            <a:ext cx="4" cy="8611434"/>
          </a:xfrm>
          <a:prstGeom prst="line">
            <a:avLst/>
          </a:prstGeom>
          <a:ln w="25400">
            <a:solidFill>
              <a:srgbClr val="0365C0"/>
            </a:solidFill>
            <a:tailEnd type="triangle"/>
          </a:ln>
        </p:spPr>
        <p:txBody>
          <a:bodyPr lIns="45718" tIns="45718" rIns="45718" bIns="45718"/>
          <a:lstStyle/>
          <a:p>
            <a:endParaRPr/>
          </a:p>
        </p:txBody>
      </p:sp>
      <p:grpSp>
        <p:nvGrpSpPr>
          <p:cNvPr id="429" name="OK"/>
          <p:cNvGrpSpPr/>
          <p:nvPr/>
        </p:nvGrpSpPr>
        <p:grpSpPr>
          <a:xfrm>
            <a:off x="20370299" y="7093887"/>
            <a:ext cx="427073" cy="270035"/>
            <a:chOff x="-1" y="-1"/>
            <a:chExt cx="427071" cy="270034"/>
          </a:xfrm>
        </p:grpSpPr>
        <p:sp>
          <p:nvSpPr>
            <p:cNvPr id="427" name="矩形"/>
            <p:cNvSpPr/>
            <p:nvPr/>
          </p:nvSpPr>
          <p:spPr>
            <a:xfrm>
              <a:off x="-2" y="-2"/>
              <a:ext cx="427073" cy="270035"/>
            </a:xfrm>
            <a:prstGeom prst="rect">
              <a:avLst/>
            </a:prstGeom>
            <a:solidFill>
              <a:srgbClr val="FFFFFF"/>
            </a:solidFill>
            <a:ln w="12700" cap="flat">
              <a:noFill/>
              <a:miter lim="400000"/>
            </a:ln>
            <a:effectLst/>
          </p:spPr>
          <p:txBody>
            <a:bodyPr wrap="square" lIns="50800" tIns="50800" rIns="50800" bIns="50800" numCol="1" anchor="t">
              <a:noAutofit/>
            </a:bodyPr>
            <a:lstStyle/>
            <a:p>
              <a:pPr defTabSz="581660">
                <a:spcBef>
                  <a:spcPts val="0"/>
                </a:spcBef>
                <a:defRPr sz="1700">
                  <a:solidFill>
                    <a:srgbClr val="0433FF"/>
                  </a:solidFill>
                  <a:latin typeface="Helvetica Light"/>
                  <a:ea typeface="Helvetica Light"/>
                  <a:cs typeface="Helvetica Light"/>
                  <a:sym typeface="Helvetica Light"/>
                </a:defRPr>
              </a:pPr>
              <a:endParaRPr/>
            </a:p>
          </p:txBody>
        </p:sp>
        <p:sp>
          <p:nvSpPr>
            <p:cNvPr id="428" name="Yes"/>
            <p:cNvSpPr txBox="1"/>
            <p:nvPr/>
          </p:nvSpPr>
          <p:spPr>
            <a:xfrm>
              <a:off x="-2" y="-2"/>
              <a:ext cx="427073" cy="270035"/>
            </a:xfrm>
            <a:prstGeom prst="rect">
              <a:avLst/>
            </a:prstGeom>
            <a:noFill/>
            <a:ln w="12700" cap="flat">
              <a:noFill/>
              <a:miter lim="400000"/>
            </a:ln>
            <a:effectLst/>
          </p:spPr>
          <p:txBody>
            <a:bodyPr wrap="square" lIns="0" tIns="0" rIns="0" bIns="0" numCol="1" anchor="t">
              <a:normAutofit/>
            </a:bodyPr>
            <a:lstStyle>
              <a:lvl1pPr defTabSz="581660">
                <a:spcBef>
                  <a:spcPts val="0"/>
                </a:spcBef>
                <a:defRPr sz="1700">
                  <a:solidFill>
                    <a:srgbClr val="0433FF"/>
                  </a:solidFill>
                  <a:latin typeface="Helvetica Light"/>
                  <a:ea typeface="Helvetica Light"/>
                  <a:cs typeface="Helvetica Light"/>
                  <a:sym typeface="Helvetica Light"/>
                </a:defRPr>
              </a:lvl1pPr>
            </a:lstStyle>
            <a:p>
              <a:r>
                <a:t>Yes</a:t>
              </a:r>
            </a:p>
          </p:txBody>
        </p:sp>
      </p:grpSp>
      <p:grpSp>
        <p:nvGrpSpPr>
          <p:cNvPr id="432" name="发送NG信号给机台，机台报警提示"/>
          <p:cNvGrpSpPr/>
          <p:nvPr/>
        </p:nvGrpSpPr>
        <p:grpSpPr>
          <a:xfrm>
            <a:off x="17647112" y="11795106"/>
            <a:ext cx="4683459" cy="441593"/>
            <a:chOff x="0" y="-1"/>
            <a:chExt cx="4683457" cy="441591"/>
          </a:xfrm>
        </p:grpSpPr>
        <p:sp>
          <p:nvSpPr>
            <p:cNvPr id="430" name="矩形"/>
            <p:cNvSpPr/>
            <p:nvPr/>
          </p:nvSpPr>
          <p:spPr>
            <a:xfrm>
              <a:off x="-1" y="-2"/>
              <a:ext cx="4683458" cy="441593"/>
            </a:xfrm>
            <a:prstGeom prst="rect">
              <a:avLst/>
            </a:prstGeom>
            <a:solidFill>
              <a:srgbClr val="FFFFFF"/>
            </a:solidFill>
            <a:ln w="25400" cap="flat">
              <a:solidFill>
                <a:srgbClr val="0365C0"/>
              </a:solidFill>
              <a:prstDash val="solid"/>
              <a:round/>
            </a:ln>
            <a:effectLst/>
          </p:spPr>
          <p:txBody>
            <a:bodyPr wrap="square" lIns="50800" tIns="50800" rIns="50800" bIns="50800" numCol="1" anchor="ctr">
              <a:noAutofit/>
            </a:bodyPr>
            <a:lstStyle/>
            <a:p>
              <a:pPr algn="ctr" defTabSz="914400">
                <a:spcBef>
                  <a:spcPts val="0"/>
                </a:spcBef>
                <a:defRPr sz="1800">
                  <a:latin typeface="Helvetica Light"/>
                  <a:ea typeface="Helvetica Light"/>
                  <a:cs typeface="Helvetica Light"/>
                  <a:sym typeface="Helvetica Light"/>
                </a:defRPr>
              </a:pPr>
              <a:endParaRPr/>
            </a:p>
          </p:txBody>
        </p:sp>
        <p:sp>
          <p:nvSpPr>
            <p:cNvPr id="431" name="发送NG信号给机台，机台报警提示"/>
            <p:cNvSpPr txBox="1"/>
            <p:nvPr/>
          </p:nvSpPr>
          <p:spPr>
            <a:xfrm>
              <a:off x="13058" y="30293"/>
              <a:ext cx="4657338" cy="381001"/>
            </a:xfrm>
            <a:prstGeom prst="rect">
              <a:avLst/>
            </a:prstGeom>
            <a:noFill/>
            <a:ln w="12700" cap="flat">
              <a:noFill/>
              <a:miter lim="400000"/>
            </a:ln>
            <a:effectLst/>
          </p:spPr>
          <p:txBody>
            <a:bodyPr wrap="square" lIns="50800" tIns="50800" rIns="50800" bIns="50800" numCol="1" anchor="ctr">
              <a:spAutoFit/>
            </a:bodyPr>
            <a:lstStyle>
              <a:lvl1pPr algn="ctr" defTabSz="914400">
                <a:spcBef>
                  <a:spcPts val="0"/>
                </a:spcBef>
                <a:defRPr sz="1800">
                  <a:latin typeface="Helvetica Light"/>
                  <a:ea typeface="Helvetica Light"/>
                  <a:cs typeface="Helvetica Light"/>
                  <a:sym typeface="Helvetica Light"/>
                </a:defRPr>
              </a:lvl1pPr>
            </a:lstStyle>
            <a:p>
              <a:r>
                <a:t>send ng signal to alarm</a:t>
              </a:r>
            </a:p>
          </p:txBody>
        </p:sp>
      </p:grpSp>
      <p:sp>
        <p:nvSpPr>
          <p:cNvPr id="433" name="线条"/>
          <p:cNvSpPr/>
          <p:nvPr/>
        </p:nvSpPr>
        <p:spPr>
          <a:xfrm>
            <a:off x="19754847" y="12257595"/>
            <a:ext cx="6" cy="561520"/>
          </a:xfrm>
          <a:prstGeom prst="line">
            <a:avLst/>
          </a:prstGeom>
          <a:ln w="25400">
            <a:solidFill>
              <a:srgbClr val="FF2600"/>
            </a:solidFill>
            <a:tailEnd type="triangle"/>
          </a:ln>
        </p:spPr>
        <p:txBody>
          <a:bodyPr lIns="45718" tIns="45718" rIns="45718" bIns="45718"/>
          <a:lstStyle/>
          <a:p>
            <a:endParaRPr/>
          </a:p>
        </p:txBody>
      </p:sp>
      <p:grpSp>
        <p:nvGrpSpPr>
          <p:cNvPr id="436" name="点胶位置示教：以当前创建模板物料，示教好点胶轨迹，模板中心p(x,y)，铁片固定直线区域角度为d;"/>
          <p:cNvGrpSpPr/>
          <p:nvPr/>
        </p:nvGrpSpPr>
        <p:grpSpPr>
          <a:xfrm>
            <a:off x="3058231" y="6208265"/>
            <a:ext cx="4624386" cy="3615490"/>
            <a:chOff x="-2" y="23669"/>
            <a:chExt cx="4624385" cy="3415403"/>
          </a:xfrm>
        </p:grpSpPr>
        <p:sp>
          <p:nvSpPr>
            <p:cNvPr id="434" name="矩形"/>
            <p:cNvSpPr/>
            <p:nvPr/>
          </p:nvSpPr>
          <p:spPr>
            <a:xfrm>
              <a:off x="-2" y="23669"/>
              <a:ext cx="4624385" cy="3415403"/>
            </a:xfrm>
            <a:prstGeom prst="rect">
              <a:avLst/>
            </a:prstGeom>
            <a:solidFill>
              <a:srgbClr val="FFFFFF"/>
            </a:solidFill>
            <a:ln w="25400" cap="flat">
              <a:solidFill>
                <a:srgbClr val="0365C0"/>
              </a:solidFill>
              <a:prstDash val="solid"/>
              <a:round/>
            </a:ln>
            <a:effectLst/>
          </p:spPr>
          <p:txBody>
            <a:bodyPr wrap="square" lIns="50800" tIns="50800" rIns="50800" bIns="50800" numCol="1" anchor="ctr">
              <a:noAutofit/>
            </a:bodyPr>
            <a:lstStyle/>
            <a:p>
              <a:pPr algn="ctr" defTabSz="819150">
                <a:spcBef>
                  <a:spcPts val="0"/>
                </a:spcBef>
                <a:defRPr sz="1800">
                  <a:latin typeface="Helvetica Light"/>
                  <a:ea typeface="Helvetica Light"/>
                  <a:cs typeface="Helvetica Light"/>
                  <a:sym typeface="Helvetica Light"/>
                </a:defRPr>
              </a:pPr>
              <a:endParaRPr/>
            </a:p>
          </p:txBody>
        </p:sp>
        <p:sp>
          <p:nvSpPr>
            <p:cNvPr id="435" name="Step3 ：点胶轨迹示教：…"/>
            <p:cNvSpPr txBox="1"/>
            <p:nvPr/>
          </p:nvSpPr>
          <p:spPr>
            <a:xfrm>
              <a:off x="17673" y="156245"/>
              <a:ext cx="4585849" cy="3027611"/>
            </a:xfrm>
            <a:prstGeom prst="rect">
              <a:avLst/>
            </a:prstGeom>
            <a:noFill/>
            <a:ln w="12700" cap="flat">
              <a:noFill/>
              <a:miter lim="400000"/>
            </a:ln>
            <a:effectLst/>
          </p:spPr>
          <p:txBody>
            <a:bodyPr wrap="square" lIns="50800" tIns="50800" rIns="50800" bIns="50800" numCol="1" anchor="ctr">
              <a:spAutoFit/>
            </a:bodyPr>
            <a:lstStyle/>
            <a:p>
              <a:pPr defTabSz="819150">
                <a:spcBef>
                  <a:spcPts val="0"/>
                </a:spcBef>
                <a:defRPr sz="1400">
                  <a:latin typeface="Helvetica Light"/>
                  <a:ea typeface="Helvetica Light"/>
                  <a:cs typeface="Helvetica Light"/>
                  <a:sym typeface="Helvetica Light"/>
                </a:defRPr>
              </a:pPr>
              <a:r>
                <a:rPr lang="vi-VN" sz="1600" b="1">
                  <a:solidFill>
                    <a:srgbClr val="0433FF"/>
                  </a:solidFill>
                </a:rPr>
                <a:t>Bước 3: </a:t>
              </a:r>
              <a:r>
                <a:rPr lang="vi-VN" sz="1600"/>
                <a:t>Dạy quỹ đạo bơm keo </a:t>
              </a:r>
              <a:endParaRPr lang="en-US" sz="1600"/>
            </a:p>
            <a:p>
              <a:pPr defTabSz="819150">
                <a:spcBef>
                  <a:spcPts val="0"/>
                </a:spcBef>
                <a:defRPr sz="1400">
                  <a:latin typeface="Helvetica Light"/>
                  <a:ea typeface="Helvetica Light"/>
                  <a:cs typeface="Helvetica Light"/>
                  <a:sym typeface="Helvetica Light"/>
                </a:defRPr>
              </a:pPr>
              <a:r>
                <a:rPr sz="1600"/>
                <a:t>1. </a:t>
              </a:r>
              <a:r>
                <a:rPr lang="en-US" sz="1600"/>
                <a:t>Sau khi tạo ảnh chuẩn làm mẫu thống nhất, các trạm sao chép khác có thể sử dụng mẫu này.</a:t>
              </a:r>
              <a:r>
                <a:rPr sz="1600"/>
                <a:t>;</a:t>
              </a:r>
              <a:endParaRPr sz="2000"/>
            </a:p>
            <a:p>
              <a:pPr defTabSz="819150">
                <a:spcBef>
                  <a:spcPts val="0"/>
                </a:spcBef>
                <a:defRPr sz="1400">
                  <a:latin typeface="Helvetica Light"/>
                  <a:ea typeface="Helvetica Light"/>
                  <a:cs typeface="Helvetica Light"/>
                  <a:sym typeface="Helvetica Light"/>
                </a:defRPr>
              </a:pPr>
              <a:r>
                <a:rPr sz="1600"/>
                <a:t>2. </a:t>
              </a:r>
              <a:r>
                <a:rPr lang="vi-VN" sz="1600"/>
                <a:t>Mỗi máy cần hiển thị độc lập quá trình căn chỉnh vật liệu và quỹ đạo </a:t>
              </a:r>
              <a:r>
                <a:rPr lang="en-US" sz="1600"/>
                <a:t>điểm</a:t>
              </a:r>
              <a:r>
                <a:rPr lang="vi-VN" sz="1600"/>
                <a:t> keo.</a:t>
              </a:r>
              <a:r>
                <a:rPr sz="1600"/>
                <a:t>;</a:t>
              </a:r>
              <a:endParaRPr sz="2000"/>
            </a:p>
            <a:p>
              <a:pPr defTabSz="819150">
                <a:spcBef>
                  <a:spcPts val="0"/>
                </a:spcBef>
                <a:defRPr sz="1400">
                  <a:latin typeface="Helvetica Light"/>
                  <a:ea typeface="Helvetica Light"/>
                  <a:cs typeface="Helvetica Light"/>
                  <a:sym typeface="Helvetica Light"/>
                </a:defRPr>
              </a:pPr>
              <a:r>
                <a:rPr sz="1600"/>
                <a:t>3. </a:t>
              </a:r>
              <a:r>
                <a:rPr lang="vi-VN" sz="1600"/>
                <a:t>Sử dụng mô hình ảnh chuẩn để xác định điểm trung tâm P theo mẫu. Dựa vào P để thiết lập vị trí vùng 1 và vùng 2, đồng thời thiết lập kích thước vùng nhằm huấn luyện giá trị mức xám trung bình của hai vùng này.</a:t>
              </a:r>
              <a:endParaRPr sz="2000"/>
            </a:p>
            <a:p>
              <a:pPr defTabSz="819150">
                <a:spcBef>
                  <a:spcPts val="0"/>
                </a:spcBef>
                <a:defRPr sz="1400">
                  <a:latin typeface="Helvetica Light"/>
                  <a:ea typeface="Helvetica Light"/>
                  <a:cs typeface="Helvetica Light"/>
                  <a:sym typeface="Helvetica Light"/>
                </a:defRPr>
              </a:pPr>
              <a:r>
                <a:rPr sz="1600"/>
                <a:t>4. </a:t>
              </a:r>
              <a:r>
                <a:rPr lang="vi-VN" sz="1600"/>
                <a:t>Khi huấn luyện vật liệu, lấy điểm giao M4 (x, y) của hai đặc trưng đường thẳng L và L4 làm điểm tâm tham chiếu (trang 10), và lấy đường thẳng L với góc D làm góc tham chiếu (trang 10).</a:t>
              </a:r>
              <a:endParaRPr sz="1600"/>
            </a:p>
          </p:txBody>
        </p:sp>
      </p:grpSp>
      <p:sp>
        <p:nvSpPr>
          <p:cNvPr id="437" name="备注：此流程只需操作一次，…"/>
          <p:cNvSpPr txBox="1"/>
          <p:nvPr/>
        </p:nvSpPr>
        <p:spPr>
          <a:xfrm>
            <a:off x="3074154" y="9991398"/>
            <a:ext cx="4592542" cy="1676403"/>
          </a:xfrm>
          <a:prstGeom prst="rect">
            <a:avLst/>
          </a:prstGeom>
          <a:ln w="12700">
            <a:miter lim="400000"/>
          </a:ln>
        </p:spPr>
        <p:txBody>
          <a:bodyPr lIns="0" tIns="0" rIns="0" bIns="0">
            <a:normAutofit lnSpcReduction="10000"/>
          </a:bodyPr>
          <a:lstStyle/>
          <a:p>
            <a:pPr defTabSz="794385">
              <a:spcBef>
                <a:spcPts val="0"/>
              </a:spcBef>
              <a:defRPr sz="1300">
                <a:latin typeface="Helvetica Light"/>
                <a:ea typeface="Helvetica Light"/>
                <a:cs typeface="Helvetica Light"/>
                <a:sym typeface="Helvetica Light"/>
              </a:defRPr>
            </a:pPr>
            <a:r>
              <a:rPr lang="vi-VN" sz="1600" b="1">
                <a:solidFill>
                  <a:srgbClr val="0433FF"/>
                </a:solidFill>
              </a:rPr>
              <a:t>Lưu ý: </a:t>
            </a:r>
            <a:r>
              <a:rPr lang="vi-VN" sz="1600"/>
              <a:t>Quy trình này chỉ cần thực hiện một lần,nếu vị trí camera và trục thay đổi thì cần hiệu chuẩn lại;</a:t>
            </a:r>
            <a:endParaRPr lang="en-US" sz="1600"/>
          </a:p>
          <a:p>
            <a:pPr defTabSz="794385">
              <a:spcBef>
                <a:spcPts val="0"/>
              </a:spcBef>
              <a:defRPr sz="1300">
                <a:latin typeface="Helvetica Light"/>
                <a:ea typeface="Helvetica Light"/>
                <a:cs typeface="Helvetica Light"/>
                <a:sym typeface="Helvetica Light"/>
              </a:defRPr>
            </a:pPr>
            <a:r>
              <a:rPr lang="en-US" sz="1600"/>
              <a:t>N</a:t>
            </a:r>
            <a:r>
              <a:rPr lang="vi-VN" sz="1600"/>
              <a:t>ếu thay đổi sản phẩm hoặc môi trường thiết bị làm tỷ lệ nhận dạng mẫu hoặc tìm đường thẳng thất bại cao thì cần tạo mẫu mới và thiết lập lại việc tìm đường thẳng;</a:t>
            </a:r>
            <a:endParaRPr lang="en-US" sz="1600"/>
          </a:p>
          <a:p>
            <a:pPr defTabSz="794385">
              <a:spcBef>
                <a:spcPts val="0"/>
              </a:spcBef>
              <a:defRPr sz="1300">
                <a:latin typeface="Helvetica Light"/>
                <a:ea typeface="Helvetica Light"/>
                <a:cs typeface="Helvetica Light"/>
                <a:sym typeface="Helvetica Light"/>
              </a:defRPr>
            </a:pPr>
            <a:r>
              <a:rPr lang="en-US" sz="1600"/>
              <a:t>N</a:t>
            </a:r>
            <a:r>
              <a:rPr lang="vi-VN" sz="1600"/>
              <a:t>ếu độ lệch theo lô của van bơm keo là cố định thì cần dạy lại hoặc thêm giá trị bù cố định.</a:t>
            </a:r>
            <a:endParaRPr sz="1600"/>
          </a:p>
        </p:txBody>
      </p:sp>
      <p:grpSp>
        <p:nvGrpSpPr>
          <p:cNvPr id="440" name="if 匹配分数 &gt;= 0.6"/>
          <p:cNvGrpSpPr/>
          <p:nvPr/>
        </p:nvGrpSpPr>
        <p:grpSpPr>
          <a:xfrm>
            <a:off x="9511744" y="3728421"/>
            <a:ext cx="4553925" cy="973171"/>
            <a:chOff x="-1" y="0"/>
            <a:chExt cx="4553923" cy="973169"/>
          </a:xfrm>
        </p:grpSpPr>
        <p:sp>
          <p:nvSpPr>
            <p:cNvPr id="438" name="形状"/>
            <p:cNvSpPr/>
            <p:nvPr/>
          </p:nvSpPr>
          <p:spPr>
            <a:xfrm>
              <a:off x="-2" y="-1"/>
              <a:ext cx="4553925" cy="9731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FFFFF"/>
            </a:solidFill>
            <a:ln w="25400" cap="flat">
              <a:solidFill>
                <a:srgbClr val="0365C0"/>
              </a:solidFill>
              <a:prstDash val="solid"/>
              <a:round/>
            </a:ln>
            <a:effectLst/>
          </p:spPr>
          <p:txBody>
            <a:bodyPr wrap="square" lIns="50800" tIns="50800" rIns="50800" bIns="50800" numCol="1" anchor="ctr">
              <a:noAutofit/>
            </a:bodyPr>
            <a:lstStyle/>
            <a:p>
              <a:pPr algn="ctr" defTabSz="819150">
                <a:spcBef>
                  <a:spcPts val="0"/>
                </a:spcBef>
                <a:defRPr sz="1800">
                  <a:latin typeface="Helvetica Light"/>
                  <a:ea typeface="Helvetica Light"/>
                  <a:cs typeface="Helvetica Light"/>
                  <a:sym typeface="Helvetica Light"/>
                </a:defRPr>
              </a:pPr>
              <a:endParaRPr/>
            </a:p>
          </p:txBody>
        </p:sp>
        <p:sp>
          <p:nvSpPr>
            <p:cNvPr id="439" name="if |固定区域图像灰度差值|&lt; 15"/>
            <p:cNvSpPr txBox="1"/>
            <p:nvPr/>
          </p:nvSpPr>
          <p:spPr>
            <a:xfrm>
              <a:off x="12699" y="327832"/>
              <a:ext cx="4528523" cy="317501"/>
            </a:xfrm>
            <a:prstGeom prst="rect">
              <a:avLst/>
            </a:prstGeom>
            <a:noFill/>
            <a:ln w="12700" cap="flat">
              <a:noFill/>
              <a:miter lim="400000"/>
            </a:ln>
            <a:effectLst/>
          </p:spPr>
          <p:txBody>
            <a:bodyPr wrap="square" lIns="50800" tIns="50800" rIns="50800" bIns="50800" numCol="1" anchor="ctr">
              <a:spAutoFit/>
            </a:bodyPr>
            <a:lstStyle>
              <a:lvl1pPr algn="ctr" defTabSz="819150">
                <a:spcBef>
                  <a:spcPts val="0"/>
                </a:spcBef>
                <a:defRPr sz="1400">
                  <a:latin typeface="Helvetica Light"/>
                  <a:ea typeface="Helvetica Light"/>
                  <a:cs typeface="Helvetica Light"/>
                  <a:sym typeface="Helvetica Light"/>
                </a:defRPr>
              </a:lvl1pPr>
            </a:lstStyle>
            <a:p>
              <a:r>
                <a:t>if |Fixed area image grayscale difference|&lt; 15</a:t>
              </a:r>
            </a:p>
          </p:txBody>
        </p:sp>
      </p:grpSp>
      <p:grpSp>
        <p:nvGrpSpPr>
          <p:cNvPr id="443" name="OK"/>
          <p:cNvGrpSpPr/>
          <p:nvPr/>
        </p:nvGrpSpPr>
        <p:grpSpPr>
          <a:xfrm>
            <a:off x="11918148" y="4961134"/>
            <a:ext cx="427073" cy="270035"/>
            <a:chOff x="-1" y="-1"/>
            <a:chExt cx="427071" cy="270034"/>
          </a:xfrm>
        </p:grpSpPr>
        <p:sp>
          <p:nvSpPr>
            <p:cNvPr id="441" name="矩形"/>
            <p:cNvSpPr/>
            <p:nvPr/>
          </p:nvSpPr>
          <p:spPr>
            <a:xfrm>
              <a:off x="-2" y="-2"/>
              <a:ext cx="427073" cy="270035"/>
            </a:xfrm>
            <a:prstGeom prst="rect">
              <a:avLst/>
            </a:prstGeom>
            <a:solidFill>
              <a:srgbClr val="FFFFFF"/>
            </a:solidFill>
            <a:ln w="12700" cap="flat">
              <a:noFill/>
              <a:miter lim="400000"/>
            </a:ln>
            <a:effectLst/>
          </p:spPr>
          <p:txBody>
            <a:bodyPr wrap="square" lIns="50800" tIns="50800" rIns="50800" bIns="50800" numCol="1" anchor="t">
              <a:noAutofit/>
            </a:bodyPr>
            <a:lstStyle/>
            <a:p>
              <a:pPr defTabSz="581660">
                <a:spcBef>
                  <a:spcPts val="0"/>
                </a:spcBef>
                <a:defRPr sz="1700">
                  <a:solidFill>
                    <a:srgbClr val="0433FF"/>
                  </a:solidFill>
                  <a:latin typeface="Helvetica Light"/>
                  <a:ea typeface="Helvetica Light"/>
                  <a:cs typeface="Helvetica Light"/>
                  <a:sym typeface="Helvetica Light"/>
                </a:defRPr>
              </a:pPr>
              <a:endParaRPr/>
            </a:p>
          </p:txBody>
        </p:sp>
        <p:sp>
          <p:nvSpPr>
            <p:cNvPr id="442" name="Yes"/>
            <p:cNvSpPr txBox="1"/>
            <p:nvPr/>
          </p:nvSpPr>
          <p:spPr>
            <a:xfrm>
              <a:off x="-2" y="-2"/>
              <a:ext cx="427073" cy="270035"/>
            </a:xfrm>
            <a:prstGeom prst="rect">
              <a:avLst/>
            </a:prstGeom>
            <a:noFill/>
            <a:ln w="12700" cap="flat">
              <a:noFill/>
              <a:miter lim="400000"/>
            </a:ln>
            <a:effectLst/>
          </p:spPr>
          <p:txBody>
            <a:bodyPr wrap="square" lIns="0" tIns="0" rIns="0" bIns="0" numCol="1" anchor="t">
              <a:normAutofit/>
            </a:bodyPr>
            <a:lstStyle>
              <a:lvl1pPr defTabSz="581660">
                <a:spcBef>
                  <a:spcPts val="0"/>
                </a:spcBef>
                <a:defRPr sz="1700">
                  <a:solidFill>
                    <a:srgbClr val="0433FF"/>
                  </a:solidFill>
                  <a:latin typeface="Helvetica Light"/>
                  <a:ea typeface="Helvetica Light"/>
                  <a:cs typeface="Helvetica Light"/>
                  <a:sym typeface="Helvetica Light"/>
                </a:defRPr>
              </a:lvl1pPr>
            </a:lstStyle>
            <a:p>
              <a:r>
                <a:t>Yes</a:t>
              </a:r>
            </a:p>
          </p:txBody>
        </p:sp>
      </p:grpSp>
      <p:sp>
        <p:nvSpPr>
          <p:cNvPr id="444" name="线条"/>
          <p:cNvSpPr/>
          <p:nvPr/>
        </p:nvSpPr>
        <p:spPr>
          <a:xfrm>
            <a:off x="13972499" y="4215007"/>
            <a:ext cx="1618527" cy="1"/>
          </a:xfrm>
          <a:prstGeom prst="line">
            <a:avLst/>
          </a:prstGeom>
          <a:ln w="25400">
            <a:solidFill>
              <a:srgbClr val="0365C0"/>
            </a:solidFill>
          </a:ln>
        </p:spPr>
        <p:txBody>
          <a:bodyPr lIns="45718" tIns="45718" rIns="45718" bIns="45718"/>
          <a:lstStyle/>
          <a:p>
            <a:endParaRPr/>
          </a:p>
        </p:txBody>
      </p:sp>
      <p:sp>
        <p:nvSpPr>
          <p:cNvPr id="445" name="线条"/>
          <p:cNvSpPr/>
          <p:nvPr/>
        </p:nvSpPr>
        <p:spPr>
          <a:xfrm flipV="1">
            <a:off x="15561050" y="2079385"/>
            <a:ext cx="5" cy="2135624"/>
          </a:xfrm>
          <a:prstGeom prst="line">
            <a:avLst/>
          </a:prstGeom>
          <a:ln w="25400">
            <a:solidFill>
              <a:srgbClr val="0365C0"/>
            </a:solidFill>
            <a:tailEnd type="triangle"/>
          </a:ln>
        </p:spPr>
        <p:txBody>
          <a:bodyPr lIns="45718" tIns="45718" rIns="45718" bIns="45718"/>
          <a:lstStyle/>
          <a:p>
            <a:endParaRPr/>
          </a:p>
        </p:txBody>
      </p:sp>
      <p:grpSp>
        <p:nvGrpSpPr>
          <p:cNvPr id="448" name="if No times &lt;= 3"/>
          <p:cNvGrpSpPr/>
          <p:nvPr/>
        </p:nvGrpSpPr>
        <p:grpSpPr>
          <a:xfrm>
            <a:off x="13695651" y="2653381"/>
            <a:ext cx="3730801" cy="1286488"/>
            <a:chOff x="0" y="0"/>
            <a:chExt cx="3730799" cy="1286486"/>
          </a:xfrm>
        </p:grpSpPr>
        <p:sp>
          <p:nvSpPr>
            <p:cNvPr id="446" name="形状"/>
            <p:cNvSpPr/>
            <p:nvPr/>
          </p:nvSpPr>
          <p:spPr>
            <a:xfrm>
              <a:off x="-1" y="0"/>
              <a:ext cx="3730800" cy="128648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FFFFF"/>
            </a:solidFill>
            <a:ln w="25400" cap="flat">
              <a:solidFill>
                <a:srgbClr val="0365C0"/>
              </a:solidFill>
              <a:prstDash val="solid"/>
              <a:round/>
            </a:ln>
            <a:effectLst/>
          </p:spPr>
          <p:txBody>
            <a:bodyPr wrap="square" lIns="50800" tIns="50800" rIns="50800" bIns="50800" numCol="1" anchor="ctr">
              <a:noAutofit/>
            </a:bodyPr>
            <a:lstStyle/>
            <a:p>
              <a:pPr algn="ctr" defTabSz="819150">
                <a:spcBef>
                  <a:spcPts val="0"/>
                </a:spcBef>
                <a:defRPr sz="1600"/>
              </a:pPr>
              <a:endParaRPr/>
            </a:p>
          </p:txBody>
        </p:sp>
        <p:sp>
          <p:nvSpPr>
            <p:cNvPr id="447" name="if No times &lt;= 3"/>
            <p:cNvSpPr txBox="1"/>
            <p:nvPr/>
          </p:nvSpPr>
          <p:spPr>
            <a:xfrm>
              <a:off x="12698" y="480984"/>
              <a:ext cx="3705399" cy="324512"/>
            </a:xfrm>
            <a:prstGeom prst="rect">
              <a:avLst/>
            </a:prstGeom>
            <a:noFill/>
            <a:ln w="12700" cap="flat">
              <a:noFill/>
              <a:miter lim="400000"/>
            </a:ln>
            <a:effectLst/>
          </p:spPr>
          <p:txBody>
            <a:bodyPr wrap="square" lIns="50800" tIns="50800" rIns="50800" bIns="50800" numCol="1" anchor="ctr">
              <a:spAutoFit/>
            </a:bodyPr>
            <a:lstStyle>
              <a:lvl1pPr algn="ctr" defTabSz="819150">
                <a:spcBef>
                  <a:spcPts val="0"/>
                </a:spcBef>
                <a:defRPr sz="1600"/>
              </a:lvl1pPr>
            </a:lstStyle>
            <a:p>
              <a:r>
                <a:t>if No times &lt;= 3 </a:t>
              </a:r>
            </a:p>
          </p:txBody>
        </p:sp>
      </p:grpSp>
      <p:grpSp>
        <p:nvGrpSpPr>
          <p:cNvPr id="451" name="NG"/>
          <p:cNvGrpSpPr/>
          <p:nvPr/>
        </p:nvGrpSpPr>
        <p:grpSpPr>
          <a:xfrm>
            <a:off x="14593951" y="3981714"/>
            <a:ext cx="375617" cy="355612"/>
            <a:chOff x="-1" y="-1"/>
            <a:chExt cx="375616" cy="355610"/>
          </a:xfrm>
        </p:grpSpPr>
        <p:sp>
          <p:nvSpPr>
            <p:cNvPr id="449" name="矩形"/>
            <p:cNvSpPr/>
            <p:nvPr/>
          </p:nvSpPr>
          <p:spPr>
            <a:xfrm>
              <a:off x="-2" y="-2"/>
              <a:ext cx="375617" cy="355612"/>
            </a:xfrm>
            <a:prstGeom prst="rect">
              <a:avLst/>
            </a:prstGeom>
            <a:solidFill>
              <a:srgbClr val="FFFFFF"/>
            </a:solidFill>
            <a:ln w="12700" cap="flat">
              <a:noFill/>
              <a:miter lim="400000"/>
            </a:ln>
            <a:effectLst/>
          </p:spPr>
          <p:txBody>
            <a:bodyPr wrap="square" lIns="50800" tIns="50800" rIns="50800" bIns="50800" numCol="1" anchor="t">
              <a:noAutofit/>
            </a:bodyPr>
            <a:lstStyle/>
            <a:p>
              <a:pPr defTabSz="745490">
                <a:spcBef>
                  <a:spcPts val="0"/>
                </a:spcBef>
                <a:defRPr sz="2200">
                  <a:solidFill>
                    <a:srgbClr val="FF2600"/>
                  </a:solidFill>
                  <a:latin typeface="Helvetica Light"/>
                  <a:ea typeface="Helvetica Light"/>
                  <a:cs typeface="Helvetica Light"/>
                  <a:sym typeface="Helvetica Light"/>
                </a:defRPr>
              </a:pPr>
              <a:endParaRPr/>
            </a:p>
          </p:txBody>
        </p:sp>
        <p:sp>
          <p:nvSpPr>
            <p:cNvPr id="450" name="No"/>
            <p:cNvSpPr txBox="1"/>
            <p:nvPr/>
          </p:nvSpPr>
          <p:spPr>
            <a:xfrm>
              <a:off x="-2" y="-2"/>
              <a:ext cx="375617" cy="355612"/>
            </a:xfrm>
            <a:prstGeom prst="rect">
              <a:avLst/>
            </a:prstGeom>
            <a:noFill/>
            <a:ln w="12700" cap="flat">
              <a:noFill/>
              <a:miter lim="400000"/>
            </a:ln>
            <a:effectLst/>
          </p:spPr>
          <p:txBody>
            <a:bodyPr wrap="square" lIns="0" tIns="0" rIns="0" bIns="0" numCol="1" anchor="t">
              <a:normAutofit/>
            </a:bodyPr>
            <a:lstStyle>
              <a:lvl1pPr defTabSz="745490">
                <a:spcBef>
                  <a:spcPts val="0"/>
                </a:spcBef>
                <a:defRPr sz="2200">
                  <a:solidFill>
                    <a:srgbClr val="FF2600"/>
                  </a:solidFill>
                  <a:latin typeface="Helvetica Light"/>
                  <a:ea typeface="Helvetica Light"/>
                  <a:cs typeface="Helvetica Light"/>
                  <a:sym typeface="Helvetica Light"/>
                </a:defRPr>
              </a:lvl1pPr>
            </a:lstStyle>
            <a:p>
              <a:r>
                <a:t>No</a:t>
              </a:r>
            </a:p>
          </p:txBody>
        </p:sp>
      </p:grpSp>
      <p:grpSp>
        <p:nvGrpSpPr>
          <p:cNvPr id="454" name="OK"/>
          <p:cNvGrpSpPr/>
          <p:nvPr/>
        </p:nvGrpSpPr>
        <p:grpSpPr>
          <a:xfrm>
            <a:off x="15398690" y="2266659"/>
            <a:ext cx="427076" cy="270035"/>
            <a:chOff x="0" y="-1"/>
            <a:chExt cx="427074" cy="270034"/>
          </a:xfrm>
        </p:grpSpPr>
        <p:sp>
          <p:nvSpPr>
            <p:cNvPr id="452" name="矩形"/>
            <p:cNvSpPr/>
            <p:nvPr/>
          </p:nvSpPr>
          <p:spPr>
            <a:xfrm>
              <a:off x="-1" y="-2"/>
              <a:ext cx="427076" cy="270035"/>
            </a:xfrm>
            <a:prstGeom prst="rect">
              <a:avLst/>
            </a:prstGeom>
            <a:solidFill>
              <a:srgbClr val="FFFFFF"/>
            </a:solidFill>
            <a:ln w="12700" cap="flat">
              <a:noFill/>
              <a:miter lim="400000"/>
            </a:ln>
            <a:effectLst/>
          </p:spPr>
          <p:txBody>
            <a:bodyPr wrap="square" lIns="50800" tIns="50800" rIns="50800" bIns="50800" numCol="1" anchor="t">
              <a:noAutofit/>
            </a:bodyPr>
            <a:lstStyle/>
            <a:p>
              <a:pPr defTabSz="728980">
                <a:spcBef>
                  <a:spcPts val="0"/>
                </a:spcBef>
                <a:defRPr sz="1700">
                  <a:solidFill>
                    <a:srgbClr val="0433FF"/>
                  </a:solidFill>
                  <a:latin typeface="Helvetica Light"/>
                  <a:ea typeface="Helvetica Light"/>
                  <a:cs typeface="Helvetica Light"/>
                  <a:sym typeface="Helvetica Light"/>
                </a:defRPr>
              </a:pPr>
              <a:endParaRPr/>
            </a:p>
          </p:txBody>
        </p:sp>
        <p:sp>
          <p:nvSpPr>
            <p:cNvPr id="453" name="Yes"/>
            <p:cNvSpPr txBox="1"/>
            <p:nvPr/>
          </p:nvSpPr>
          <p:spPr>
            <a:xfrm>
              <a:off x="-1" y="-2"/>
              <a:ext cx="427076" cy="270035"/>
            </a:xfrm>
            <a:prstGeom prst="rect">
              <a:avLst/>
            </a:prstGeom>
            <a:noFill/>
            <a:ln w="12700" cap="flat">
              <a:noFill/>
              <a:miter lim="400000"/>
            </a:ln>
            <a:effectLst/>
          </p:spPr>
          <p:txBody>
            <a:bodyPr wrap="square" lIns="0" tIns="0" rIns="0" bIns="0" numCol="1" anchor="t">
              <a:normAutofit/>
            </a:bodyPr>
            <a:lstStyle>
              <a:lvl1pPr defTabSz="728980">
                <a:spcBef>
                  <a:spcPts val="0"/>
                </a:spcBef>
                <a:defRPr sz="1700">
                  <a:solidFill>
                    <a:srgbClr val="0433FF"/>
                  </a:solidFill>
                  <a:latin typeface="Helvetica Light"/>
                  <a:ea typeface="Helvetica Light"/>
                  <a:cs typeface="Helvetica Light"/>
                  <a:sym typeface="Helvetica Light"/>
                </a:defRPr>
              </a:lvl1pPr>
            </a:lstStyle>
            <a:p>
              <a:r>
                <a:t>Yes</a:t>
              </a:r>
            </a:p>
          </p:txBody>
        </p:sp>
      </p:grpSp>
      <p:sp>
        <p:nvSpPr>
          <p:cNvPr id="455" name="线条"/>
          <p:cNvSpPr/>
          <p:nvPr/>
        </p:nvSpPr>
        <p:spPr>
          <a:xfrm>
            <a:off x="17466811" y="3296621"/>
            <a:ext cx="4576072" cy="1"/>
          </a:xfrm>
          <a:prstGeom prst="line">
            <a:avLst/>
          </a:prstGeom>
          <a:ln w="25400">
            <a:solidFill>
              <a:srgbClr val="FF2600"/>
            </a:solidFill>
          </a:ln>
        </p:spPr>
        <p:txBody>
          <a:bodyPr lIns="45718" tIns="45718" rIns="45718" bIns="45718"/>
          <a:lstStyle/>
          <a:p>
            <a:endParaRPr/>
          </a:p>
        </p:txBody>
      </p:sp>
      <p:sp>
        <p:nvSpPr>
          <p:cNvPr id="456" name="线条"/>
          <p:cNvSpPr/>
          <p:nvPr/>
        </p:nvSpPr>
        <p:spPr>
          <a:xfrm flipV="1">
            <a:off x="22047276" y="3292642"/>
            <a:ext cx="5" cy="8470974"/>
          </a:xfrm>
          <a:prstGeom prst="line">
            <a:avLst/>
          </a:prstGeom>
          <a:ln w="25400">
            <a:solidFill>
              <a:srgbClr val="FF2600"/>
            </a:solidFill>
            <a:headEnd type="triangle"/>
          </a:ln>
        </p:spPr>
        <p:txBody>
          <a:bodyPr lIns="45718" tIns="45718" rIns="45718" bIns="45718"/>
          <a:lstStyle/>
          <a:p>
            <a:endParaRPr/>
          </a:p>
        </p:txBody>
      </p:sp>
      <p:grpSp>
        <p:nvGrpSpPr>
          <p:cNvPr id="459" name="NG"/>
          <p:cNvGrpSpPr/>
          <p:nvPr/>
        </p:nvGrpSpPr>
        <p:grpSpPr>
          <a:xfrm>
            <a:off x="19755941" y="3099265"/>
            <a:ext cx="375619" cy="355612"/>
            <a:chOff x="-1" y="-1"/>
            <a:chExt cx="375618" cy="355610"/>
          </a:xfrm>
        </p:grpSpPr>
        <p:sp>
          <p:nvSpPr>
            <p:cNvPr id="457" name="矩形"/>
            <p:cNvSpPr/>
            <p:nvPr/>
          </p:nvSpPr>
          <p:spPr>
            <a:xfrm>
              <a:off x="-2" y="-2"/>
              <a:ext cx="375619" cy="355612"/>
            </a:xfrm>
            <a:prstGeom prst="rect">
              <a:avLst/>
            </a:prstGeom>
            <a:solidFill>
              <a:srgbClr val="FFFFFF"/>
            </a:solidFill>
            <a:ln w="12700" cap="flat">
              <a:noFill/>
              <a:miter lim="400000"/>
            </a:ln>
            <a:effectLst/>
          </p:spPr>
          <p:txBody>
            <a:bodyPr wrap="square" lIns="50800" tIns="50800" rIns="50800" bIns="50800" numCol="1" anchor="t">
              <a:noAutofit/>
            </a:bodyPr>
            <a:lstStyle/>
            <a:p>
              <a:pPr defTabSz="745490">
                <a:spcBef>
                  <a:spcPts val="0"/>
                </a:spcBef>
                <a:defRPr sz="2200">
                  <a:solidFill>
                    <a:srgbClr val="FF2600"/>
                  </a:solidFill>
                  <a:latin typeface="Helvetica Light"/>
                  <a:ea typeface="Helvetica Light"/>
                  <a:cs typeface="Helvetica Light"/>
                  <a:sym typeface="Helvetica Light"/>
                </a:defRPr>
              </a:pPr>
              <a:endParaRPr/>
            </a:p>
          </p:txBody>
        </p:sp>
        <p:sp>
          <p:nvSpPr>
            <p:cNvPr id="458" name="No"/>
            <p:cNvSpPr txBox="1"/>
            <p:nvPr/>
          </p:nvSpPr>
          <p:spPr>
            <a:xfrm>
              <a:off x="-2" y="-2"/>
              <a:ext cx="375619" cy="355612"/>
            </a:xfrm>
            <a:prstGeom prst="rect">
              <a:avLst/>
            </a:prstGeom>
            <a:noFill/>
            <a:ln w="12700" cap="flat">
              <a:noFill/>
              <a:miter lim="400000"/>
            </a:ln>
            <a:effectLst/>
          </p:spPr>
          <p:txBody>
            <a:bodyPr wrap="square" lIns="0" tIns="0" rIns="0" bIns="0" numCol="1" anchor="t">
              <a:normAutofit/>
            </a:bodyPr>
            <a:lstStyle>
              <a:lvl1pPr defTabSz="745490">
                <a:spcBef>
                  <a:spcPts val="0"/>
                </a:spcBef>
                <a:defRPr sz="2200">
                  <a:solidFill>
                    <a:srgbClr val="FF2600"/>
                  </a:solidFill>
                  <a:latin typeface="Helvetica Light"/>
                  <a:ea typeface="Helvetica Light"/>
                  <a:cs typeface="Helvetica Light"/>
                  <a:sym typeface="Helvetica Light"/>
                </a:defRPr>
              </a:lvl1pPr>
            </a:lstStyle>
            <a:p>
              <a:r>
                <a:t>No</a:t>
              </a:r>
            </a:p>
          </p:txBody>
        </p:sp>
      </p:grpSp>
      <p:sp>
        <p:nvSpPr>
          <p:cNvPr id="460" name="初始spec,设备可做data collection"/>
          <p:cNvSpPr txBox="1"/>
          <p:nvPr/>
        </p:nvSpPr>
        <p:spPr>
          <a:xfrm>
            <a:off x="12464153" y="4541568"/>
            <a:ext cx="2754948" cy="266705"/>
          </a:xfrm>
          <a:prstGeom prst="rect">
            <a:avLst/>
          </a:prstGeom>
          <a:ln w="12700">
            <a:miter lim="400000"/>
          </a:ln>
        </p:spPr>
        <p:txBody>
          <a:bodyPr wrap="none" lIns="0" tIns="0" rIns="0" bIns="0">
            <a:normAutofit/>
          </a:bodyPr>
          <a:lstStyle>
            <a:lvl1pPr defTabSz="819150">
              <a:spcBef>
                <a:spcPts val="0"/>
              </a:spcBef>
              <a:defRPr sz="1500">
                <a:latin typeface="Helvetica Light"/>
                <a:ea typeface="Helvetica Light"/>
                <a:cs typeface="Helvetica Light"/>
                <a:sym typeface="Helvetica Light"/>
              </a:defRPr>
            </a:lvl1pPr>
          </a:lstStyle>
          <a:p>
            <a:r>
              <a:t>Based on data collected by pp1</a:t>
            </a:r>
          </a:p>
        </p:txBody>
      </p:sp>
      <p:sp>
        <p:nvSpPr>
          <p:cNvPr id="461" name="初始spec,设备可做data collection"/>
          <p:cNvSpPr txBox="1"/>
          <p:nvPr/>
        </p:nvSpPr>
        <p:spPr>
          <a:xfrm>
            <a:off x="12664178" y="7279053"/>
            <a:ext cx="2754948" cy="266705"/>
          </a:xfrm>
          <a:prstGeom prst="rect">
            <a:avLst/>
          </a:prstGeom>
          <a:ln w="12700">
            <a:miter lim="400000"/>
          </a:ln>
        </p:spPr>
        <p:txBody>
          <a:bodyPr wrap="none" lIns="0" tIns="0" rIns="0" bIns="0">
            <a:normAutofit/>
          </a:bodyPr>
          <a:lstStyle>
            <a:lvl1pPr defTabSz="819150">
              <a:spcBef>
                <a:spcPts val="0"/>
              </a:spcBef>
              <a:defRPr sz="1500">
                <a:latin typeface="Helvetica Light"/>
                <a:ea typeface="Helvetica Light"/>
                <a:cs typeface="Helvetica Light"/>
                <a:sym typeface="Helvetica Light"/>
              </a:defRPr>
            </a:lvl1pPr>
          </a:lstStyle>
          <a:p>
            <a:r>
              <a:t>Based on data collected by pp1</a:t>
            </a:r>
          </a:p>
        </p:txBody>
      </p:sp>
      <p:sp>
        <p:nvSpPr>
          <p:cNvPr id="462" name="初始spec,设备可做data collection"/>
          <p:cNvSpPr txBox="1"/>
          <p:nvPr/>
        </p:nvSpPr>
        <p:spPr>
          <a:xfrm>
            <a:off x="12878172" y="11514503"/>
            <a:ext cx="3915474" cy="266705"/>
          </a:xfrm>
          <a:prstGeom prst="rect">
            <a:avLst/>
          </a:prstGeom>
          <a:ln w="12700">
            <a:miter lim="400000"/>
          </a:ln>
        </p:spPr>
        <p:txBody>
          <a:bodyPr wrap="none" lIns="0" tIns="0" rIns="0" bIns="0">
            <a:normAutofit/>
          </a:bodyPr>
          <a:lstStyle>
            <a:lvl1pPr defTabSz="819150">
              <a:spcBef>
                <a:spcPts val="0"/>
              </a:spcBef>
              <a:defRPr sz="1500">
                <a:latin typeface="Helvetica Light"/>
                <a:ea typeface="Helvetica Light"/>
                <a:cs typeface="Helvetica Light"/>
                <a:sym typeface="Helvetica Light"/>
              </a:defRPr>
            </a:lvl1pPr>
          </a:lstStyle>
          <a:p>
            <a:r>
              <a:t>Primary spec, pending further data collection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2. Positioning Cap"/>
          <p:cNvSpPr txBox="1"/>
          <p:nvPr/>
        </p:nvSpPr>
        <p:spPr>
          <a:xfrm>
            <a:off x="466091" y="2250440"/>
            <a:ext cx="11739880" cy="1353820"/>
          </a:xfrm>
          <a:prstGeom prst="rect">
            <a:avLst/>
          </a:prstGeom>
          <a:ln w="12700">
            <a:miter lim="400000"/>
          </a:ln>
        </p:spPr>
        <p:txBody>
          <a:bodyPr wrap="none" lIns="0" tIns="0" rIns="0" bIns="0" anchor="ctr">
            <a:spAutoFit/>
          </a:bodyPr>
          <a:lstStyle>
            <a:lvl1pPr>
              <a:defRPr sz="4400">
                <a:solidFill>
                  <a:srgbClr val="808080"/>
                </a:solidFill>
                <a:latin typeface="Helvetica Light"/>
                <a:ea typeface="Helvetica Light"/>
                <a:cs typeface="Helvetica Light"/>
                <a:sym typeface="Helvetica Light"/>
              </a:defRPr>
            </a:lvl1pPr>
          </a:lstStyle>
          <a:p>
            <a:r>
              <a:rPr sz="8800"/>
              <a:t>Pose 1 Vision Workflow</a:t>
            </a:r>
          </a:p>
        </p:txBody>
      </p:sp>
      <p:sp>
        <p:nvSpPr>
          <p:cNvPr id="4" name="M03 Glue Path | H770 | AOI Logic"/>
          <p:cNvSpPr txBox="1"/>
          <p:nvPr/>
        </p:nvSpPr>
        <p:spPr>
          <a:xfrm>
            <a:off x="466382" y="256501"/>
            <a:ext cx="15326142" cy="631190"/>
          </a:xfrm>
          <a:prstGeom prst="rect">
            <a:avLst/>
          </a:prstGeom>
        </p:spPr>
        <p:txBody>
          <a:bodyPr/>
          <a:lstStyle>
            <a:lvl1pPr marL="609600" marR="0" indent="-609600" algn="l" defTabSz="2437765"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1pPr>
            <a:lvl2pPr marL="1219200" marR="0" indent="-609600" algn="l" defTabSz="2437765"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2pPr>
            <a:lvl3pPr marL="1828800" marR="0" indent="-609600" algn="l" defTabSz="2437765"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3pPr>
            <a:lvl4pPr marL="2438400" marR="0" indent="-609600" algn="l" defTabSz="2437765"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4pPr>
            <a:lvl5pPr marL="3048000" marR="0" indent="-609600" algn="l" defTabSz="2437765"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5pPr>
            <a:lvl6pPr marL="3657600" marR="0" indent="-609600" algn="l" defTabSz="2437765"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6pPr>
            <a:lvl7pPr marL="4267200" marR="0" indent="-609600" algn="l" defTabSz="2437765"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7pPr>
            <a:lvl8pPr marL="4876800" marR="0" indent="-609600" algn="l" defTabSz="2437765"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8pPr>
            <a:lvl9pPr marL="5486400" marR="0" indent="-609600" algn="l" defTabSz="2437765"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9pPr>
          </a:lstStyle>
          <a:p>
            <a:pPr marL="0" indent="0" defTabSz="819150" hangingPunct="1">
              <a:spcBef>
                <a:spcPts val="0"/>
              </a:spcBef>
              <a:buSzTx/>
              <a:buFontTx/>
              <a:buNone/>
              <a:defRPr sz="3600">
                <a:solidFill>
                  <a:srgbClr val="0096FF"/>
                </a:solidFill>
              </a:defRPr>
            </a:pPr>
            <a:r>
              <a:rPr lang="pt-BR">
                <a:latin typeface="Helvetica Neue Light" panose="02000503000000020004"/>
                <a:ea typeface="Helvetica Neue Light" panose="02000503000000020004"/>
                <a:cs typeface="Helvetica Neue Light" panose="02000503000000020004"/>
                <a:sym typeface="Helvetica Neue Light" panose="02000503000000020004"/>
              </a:rPr>
              <a:t>M03 </a:t>
            </a:r>
            <a:r>
              <a:rPr lang="pt-BR">
                <a:solidFill>
                  <a:srgbClr val="A6AAA9"/>
                </a:solidFill>
                <a:latin typeface="Helvetica Neue Thin" panose="02000503000000020004"/>
                <a:ea typeface="Helvetica Neue Thin" panose="02000503000000020004"/>
                <a:cs typeface="Helvetica Neue Thin" panose="02000503000000020004"/>
                <a:sym typeface="Helvetica Neue Thin" panose="02000503000000020004"/>
              </a:rPr>
              <a:t>|</a:t>
            </a:r>
            <a:r>
              <a:rPr lang="pt-BR">
                <a:solidFill>
                  <a:srgbClr val="A6AAA9"/>
                </a:solidFill>
                <a:sym typeface="+mn-ea"/>
              </a:rPr>
              <a:t> </a:t>
            </a:r>
            <a:r>
              <a:rPr lang="pt-BR">
                <a:solidFill>
                  <a:srgbClr val="A6AAA9"/>
                </a:solidFill>
                <a:latin typeface="Helvetica Neue Light" panose="02000503000000020004"/>
                <a:ea typeface="Helvetica Neue Light" panose="02000503000000020004"/>
                <a:cs typeface="Helvetica Neue Light" panose="02000503000000020004"/>
                <a:sym typeface="Helvetica Neue Light" panose="02000503000000020004"/>
              </a:rPr>
              <a:t>H</a:t>
            </a:r>
            <a:r>
              <a:rPr lang="en-US">
                <a:solidFill>
                  <a:srgbClr val="A6AAA9"/>
                </a:solidFill>
                <a:latin typeface="Helvetica Neue Light" panose="02000503000000020004"/>
                <a:ea typeface="Helvetica Neue Light" panose="02000503000000020004"/>
                <a:cs typeface="Helvetica Neue Light" panose="02000503000000020004"/>
                <a:sym typeface="Helvetica Neue Light" panose="02000503000000020004"/>
              </a:rPr>
              <a:t>280</a:t>
            </a:r>
            <a:r>
              <a:rPr lang="pt-BR">
                <a:solidFill>
                  <a:srgbClr val="A6AAA9"/>
                </a:solidFill>
                <a:latin typeface="Helvetica Neue Light" panose="02000503000000020004"/>
                <a:ea typeface="Helvetica Neue Light" panose="02000503000000020004"/>
                <a:cs typeface="Helvetica Neue Light" panose="02000503000000020004"/>
                <a:sym typeface="Helvetica Neue Light" panose="02000503000000020004"/>
              </a:rPr>
              <a:t> |</a:t>
            </a:r>
            <a:r>
              <a:rPr lang="pt-BR" sz="3600">
                <a:solidFill>
                  <a:srgbClr val="A6AAA9"/>
                </a:solidFill>
                <a:latin typeface="Helvetica Neue Light" panose="02000503000000020004"/>
                <a:ea typeface="Helvetica Neue Light" panose="02000503000000020004"/>
                <a:cs typeface="Helvetica Neue Light" panose="02000503000000020004"/>
                <a:sym typeface="Helvetica Neue Light" panose="02000503000000020004"/>
              </a:rPr>
              <a:t> </a:t>
            </a:r>
            <a:r>
              <a:rPr lang="en-US" sz="3600">
                <a:solidFill>
                  <a:srgbClr val="A6AAA9"/>
                </a:solidFill>
                <a:latin typeface="Helvetica Neue Light" panose="02000503000000020004"/>
                <a:ea typeface="Helvetica Neue Light" panose="02000503000000020004"/>
                <a:cs typeface="Helvetica Neue Light" panose="02000503000000020004"/>
                <a:sym typeface="Helvetica Neue Light" panose="02000503000000020004"/>
              </a:rPr>
              <a:t>Vision Workflow</a:t>
            </a:r>
            <a:endParaRPr lang="pt-BR" sz="3600">
              <a:solidFill>
                <a:srgbClr val="A6AAA9"/>
              </a:solidFill>
              <a:latin typeface="Helvetica Neue Light" panose="02000503000000020004"/>
              <a:ea typeface="Helvetica Neue Light" panose="02000503000000020004"/>
              <a:cs typeface="Helvetica Neue Light" panose="02000503000000020004"/>
              <a:sym typeface="Helvetica Neue Light" panose="02000503000000020004"/>
            </a:endParaRPr>
          </a:p>
        </p:txBody>
      </p:sp>
      <p:graphicFrame>
        <p:nvGraphicFramePr>
          <p:cNvPr id="178" name="表格 1"/>
          <p:cNvGraphicFramePr/>
          <p:nvPr>
            <p:custDataLst>
              <p:tags r:id="rId1"/>
            </p:custDataLst>
          </p:nvPr>
        </p:nvGraphicFramePr>
        <p:xfrm>
          <a:off x="1279890" y="4119449"/>
          <a:ext cx="20370982" cy="5119624"/>
        </p:xfrm>
        <a:graphic>
          <a:graphicData uri="http://schemas.openxmlformats.org/drawingml/2006/table">
            <a:tbl>
              <a:tblPr>
                <a:tableStyleId>{4C3C2611-4C71-4FC5-86AE-919BDF0F9419}</a:tableStyleId>
              </a:tblPr>
              <a:tblGrid>
                <a:gridCol w="1386840">
                  <a:extLst>
                    <a:ext uri="{9D8B030D-6E8A-4147-A177-3AD203B41FA5}">
                      <a16:colId xmlns:a16="http://schemas.microsoft.com/office/drawing/2014/main" val="20000"/>
                    </a:ext>
                  </a:extLst>
                </a:gridCol>
                <a:gridCol w="13650042">
                  <a:extLst>
                    <a:ext uri="{9D8B030D-6E8A-4147-A177-3AD203B41FA5}">
                      <a16:colId xmlns:a16="http://schemas.microsoft.com/office/drawing/2014/main" val="20001"/>
                    </a:ext>
                  </a:extLst>
                </a:gridCol>
                <a:gridCol w="1250315">
                  <a:extLst>
                    <a:ext uri="{9D8B030D-6E8A-4147-A177-3AD203B41FA5}">
                      <a16:colId xmlns:a16="http://schemas.microsoft.com/office/drawing/2014/main" val="20002"/>
                    </a:ext>
                  </a:extLst>
                </a:gridCol>
                <a:gridCol w="4083785">
                  <a:extLst>
                    <a:ext uri="{9D8B030D-6E8A-4147-A177-3AD203B41FA5}">
                      <a16:colId xmlns:a16="http://schemas.microsoft.com/office/drawing/2014/main" val="20003"/>
                    </a:ext>
                  </a:extLst>
                </a:gridCol>
              </a:tblGrid>
              <a:tr h="608330">
                <a:tc>
                  <a:txBody>
                    <a:bodyPr/>
                    <a:lstStyle/>
                    <a:p>
                      <a:pPr algn="l">
                        <a:lnSpc>
                          <a:spcPct val="95000"/>
                        </a:lnSpc>
                        <a:spcBef>
                          <a:spcPts val="1600"/>
                        </a:spcBef>
                        <a:defRPr sz="1800"/>
                      </a:pPr>
                      <a:r>
                        <a:rPr lang="en-US" sz="2800">
                          <a:solidFill>
                            <a:schemeClr val="tx1"/>
                          </a:solidFill>
                          <a:latin typeface="Arial" panose="020B0604020202090204" pitchFamily="34" charset="0"/>
                          <a:ea typeface="Arial" panose="020B0604020202090204"/>
                          <a:cs typeface="Arial" panose="020B0604020202090204" pitchFamily="34" charset="0"/>
                          <a:sym typeface="Arial" panose="020B0604020202090204"/>
                        </a:rPr>
                        <a:t>Step</a:t>
                      </a: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D5D5D5"/>
                    </a:solidFill>
                  </a:tcPr>
                </a:tc>
                <a:tc>
                  <a:txBody>
                    <a:bodyPr/>
                    <a:lstStyle/>
                    <a:p>
                      <a:pPr algn="l">
                        <a:lnSpc>
                          <a:spcPct val="95000"/>
                        </a:lnSpc>
                        <a:spcBef>
                          <a:spcPts val="1600"/>
                        </a:spcBef>
                        <a:defRPr sz="1800"/>
                      </a:pPr>
                      <a:r>
                        <a:rPr sz="2800">
                          <a:solidFill>
                            <a:schemeClr val="tx1"/>
                          </a:solidFill>
                          <a:latin typeface="Arial" panose="020B0604020202090204" pitchFamily="34" charset="0"/>
                          <a:ea typeface="Arial" panose="020B0604020202090204"/>
                          <a:cs typeface="Arial" panose="020B0604020202090204" pitchFamily="34" charset="0"/>
                          <a:sym typeface="Arial" panose="020B0604020202090204"/>
                        </a:rPr>
                        <a:t>Description</a:t>
                      </a: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D5D5D5"/>
                    </a:solidFill>
                  </a:tcPr>
                </a:tc>
                <a:tc>
                  <a:txBody>
                    <a:bodyPr/>
                    <a:lstStyle/>
                    <a:p>
                      <a:pPr algn="ctr">
                        <a:lnSpc>
                          <a:spcPct val="95000"/>
                        </a:lnSpc>
                        <a:spcBef>
                          <a:spcPts val="1600"/>
                        </a:spcBef>
                        <a:defRPr sz="1800"/>
                      </a:pPr>
                      <a:r>
                        <a:rPr lang="en-US" sz="2800">
                          <a:solidFill>
                            <a:schemeClr val="tx1"/>
                          </a:solidFill>
                          <a:latin typeface="Arial" panose="020B0604020202090204" pitchFamily="34" charset="0"/>
                          <a:ea typeface="Arial" panose="020B0604020202090204"/>
                          <a:cs typeface="Arial" panose="020B0604020202090204" pitchFamily="34" charset="0"/>
                          <a:sym typeface="Arial" panose="020B0604020202090204"/>
                        </a:rPr>
                        <a:t>Page</a:t>
                      </a: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D5D5D5"/>
                    </a:solidFill>
                  </a:tcPr>
                </a:tc>
                <a:tc>
                  <a:txBody>
                    <a:bodyPr/>
                    <a:lstStyle/>
                    <a:p>
                      <a:pPr algn="l">
                        <a:lnSpc>
                          <a:spcPct val="95000"/>
                        </a:lnSpc>
                        <a:spcBef>
                          <a:spcPts val="1600"/>
                        </a:spcBef>
                        <a:defRPr sz="1800"/>
                      </a:pPr>
                      <a:r>
                        <a:rPr sz="2800">
                          <a:solidFill>
                            <a:schemeClr val="tx1"/>
                          </a:solidFill>
                          <a:latin typeface="Arial" panose="020B0604020202090204" pitchFamily="34" charset="0"/>
                          <a:ea typeface="Arial" panose="020B0604020202090204"/>
                          <a:cs typeface="Arial" panose="020B0604020202090204" pitchFamily="34" charset="0"/>
                          <a:sym typeface="Arial" panose="020B0604020202090204"/>
                        </a:rPr>
                        <a:t>Remark</a:t>
                      </a: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D5D5D5"/>
                    </a:solidFill>
                  </a:tcPr>
                </a:tc>
                <a:extLst>
                  <a:ext uri="{0D108BD9-81ED-4DB2-BD59-A6C34878D82A}">
                    <a16:rowId xmlns:a16="http://schemas.microsoft.com/office/drawing/2014/main" val="10000"/>
                  </a:ext>
                </a:extLst>
              </a:tr>
              <a:tr h="751840">
                <a:tc>
                  <a:txBody>
                    <a:bodyPr/>
                    <a:lstStyle/>
                    <a:p>
                      <a:pPr algn="l">
                        <a:lnSpc>
                          <a:spcPct val="95000"/>
                        </a:lnSpc>
                        <a:spcBef>
                          <a:spcPts val="1600"/>
                        </a:spcBef>
                        <a:defRPr sz="1800"/>
                      </a:pPr>
                      <a:r>
                        <a:rPr lang="en-US" sz="2800">
                          <a:solidFill>
                            <a:schemeClr val="tx1"/>
                          </a:solidFill>
                          <a:latin typeface="Arial" panose="020B0604020202090204" pitchFamily="34" charset="0"/>
                          <a:ea typeface="Arial" panose="020B0604020202090204"/>
                          <a:cs typeface="Arial" panose="020B0604020202090204" pitchFamily="34" charset="0"/>
                          <a:sym typeface="Arial" panose="020B0604020202090204"/>
                        </a:rPr>
                        <a:t>1</a:t>
                      </a: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marL="0" indent="0" algn="l" defTabSz="819150" hangingPunct="1">
                        <a:spcBef>
                          <a:spcPts val="0"/>
                        </a:spcBef>
                        <a:buSzTx/>
                        <a:buFontTx/>
                        <a:buNone/>
                        <a:defRPr sz="3600">
                          <a:solidFill>
                            <a:srgbClr val="0096FF"/>
                          </a:solidFill>
                        </a:defRPr>
                      </a:pPr>
                      <a:r>
                        <a:rPr lang="en-US" sz="2800">
                          <a:solidFill>
                            <a:schemeClr val="tx1"/>
                          </a:solidFill>
                          <a:latin typeface="Arial" panose="020B0604020202090204" pitchFamily="34" charset="0"/>
                          <a:ea typeface="Helvetica Neue Light" panose="02000503000000020004"/>
                          <a:cs typeface="Arial" panose="020B0604020202090204" pitchFamily="34" charset="0"/>
                          <a:sym typeface="Helvetica Neue Light" panose="02000503000000020004"/>
                        </a:rPr>
                        <a:t>Creating coarse finder templates Pose1</a:t>
                      </a: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ctr">
                        <a:lnSpc>
                          <a:spcPct val="95000"/>
                        </a:lnSpc>
                        <a:spcBef>
                          <a:spcPts val="1600"/>
                        </a:spcBef>
                        <a:defRPr sz="1800"/>
                      </a:pPr>
                      <a:r>
                        <a:rPr lang="en-US" altLang="vi-VN" sz="2800">
                          <a:solidFill>
                            <a:schemeClr val="tx1"/>
                          </a:solidFill>
                          <a:latin typeface="Arial" panose="020B0604020202090204" pitchFamily="34" charset="0"/>
                          <a:ea typeface="Arial" panose="020B0604020202090204"/>
                          <a:cs typeface="Arial" panose="020B0604020202090204" pitchFamily="34" charset="0"/>
                          <a:sym typeface="Arial" panose="020B0604020202090204"/>
                        </a:rPr>
                        <a:t>8</a:t>
                      </a: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a:sym typeface="Helvetica"/>
                        </a:defRPr>
                      </a:pPr>
                      <a:endParaRPr sz="3600">
                        <a:solidFill>
                          <a:schemeClr val="tx1"/>
                        </a:solidFill>
                        <a:latin typeface="Arial" panose="020B0604020202090204" pitchFamily="34" charset="0"/>
                        <a:cs typeface="Arial" panose="020B0604020202090204" pitchFamily="34" charset="0"/>
                      </a:endParaRP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1"/>
                  </a:ext>
                </a:extLst>
              </a:tr>
              <a:tr h="751840">
                <a:tc>
                  <a:txBody>
                    <a:bodyPr/>
                    <a:lstStyle/>
                    <a:p>
                      <a:pPr algn="l">
                        <a:lnSpc>
                          <a:spcPct val="95000"/>
                        </a:lnSpc>
                        <a:spcBef>
                          <a:spcPts val="1600"/>
                        </a:spcBef>
                        <a:defRPr sz="1800"/>
                      </a:pPr>
                      <a:r>
                        <a:rPr lang="en-US" sz="2800">
                          <a:solidFill>
                            <a:schemeClr val="tx1"/>
                          </a:solidFill>
                          <a:latin typeface="Arial" panose="020B0604020202090204" pitchFamily="34" charset="0"/>
                          <a:ea typeface="Helvetica Neue Light" panose="02000503000000020004"/>
                          <a:cs typeface="Arial" panose="020B0604020202090204" pitchFamily="34" charset="0"/>
                          <a:sym typeface="Arial" panose="020B0604020202090204"/>
                        </a:rPr>
                        <a:t>2</a:t>
                      </a: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marL="0" indent="0" algn="l" defTabSz="819150" hangingPunct="1">
                        <a:spcBef>
                          <a:spcPts val="0"/>
                        </a:spcBef>
                        <a:buSzTx/>
                        <a:buFontTx/>
                        <a:buNone/>
                        <a:defRPr sz="3600">
                          <a:solidFill>
                            <a:srgbClr val="0096FF"/>
                          </a:solidFill>
                        </a:defRPr>
                      </a:pPr>
                      <a:r>
                        <a:rPr lang="en-US" sz="2800">
                          <a:solidFill>
                            <a:schemeClr val="tx1"/>
                          </a:solidFill>
                          <a:latin typeface="Arial" panose="020B0604020202090204" pitchFamily="34" charset="0"/>
                          <a:ea typeface="Helvetica Neue Light" panose="02000503000000020004"/>
                          <a:cs typeface="Arial" panose="020B0604020202090204" pitchFamily="34" charset="0"/>
                          <a:sym typeface="Helvetica Neue" panose="02000503000000020004"/>
                        </a:rPr>
                        <a:t>Pattern Matching</a:t>
                      </a:r>
                      <a:r>
                        <a:rPr lang="en-US" sz="2800">
                          <a:solidFill>
                            <a:schemeClr val="tx1"/>
                          </a:solidFill>
                          <a:latin typeface="Arial" panose="020B0604020202090204" pitchFamily="34" charset="0"/>
                          <a:ea typeface="Helvetica Neue Light" panose="02000503000000020004"/>
                          <a:cs typeface="Arial" panose="020B0604020202090204" pitchFamily="34" charset="0"/>
                          <a:sym typeface="Helvetica Neue Light" panose="02000503000000020004"/>
                        </a:rPr>
                        <a:t> in Pose1</a:t>
                      </a: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ctr">
                        <a:lnSpc>
                          <a:spcPct val="95000"/>
                        </a:lnSpc>
                        <a:spcBef>
                          <a:spcPts val="1600"/>
                        </a:spcBef>
                        <a:defRPr sz="1800"/>
                      </a:pPr>
                      <a:r>
                        <a:rPr lang="en-US" sz="2800">
                          <a:solidFill>
                            <a:schemeClr val="tx1"/>
                          </a:solidFill>
                          <a:latin typeface="Arial" panose="020B0604020202090204" pitchFamily="34" charset="0"/>
                          <a:ea typeface="Arial" panose="020B0604020202090204"/>
                          <a:cs typeface="Arial" panose="020B0604020202090204" pitchFamily="34" charset="0"/>
                          <a:sym typeface="Arial" panose="020B0604020202090204"/>
                        </a:rPr>
                        <a:t>9</a:t>
                      </a: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a:sym typeface="Helvetica"/>
                        </a:defRPr>
                      </a:pPr>
                      <a:endParaRPr sz="3600">
                        <a:solidFill>
                          <a:schemeClr val="tx1"/>
                        </a:solidFill>
                        <a:latin typeface="Arial" panose="020B0604020202090204" pitchFamily="34" charset="0"/>
                        <a:cs typeface="Arial" panose="020B0604020202090204" pitchFamily="34" charset="0"/>
                      </a:endParaRP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2"/>
                  </a:ext>
                </a:extLst>
              </a:tr>
              <a:tr h="751840">
                <a:tc>
                  <a:txBody>
                    <a:bodyPr/>
                    <a:lstStyle/>
                    <a:p>
                      <a:pPr algn="l" defTabSz="819150">
                        <a:lnSpc>
                          <a:spcPct val="100000"/>
                        </a:lnSpc>
                        <a:spcBef>
                          <a:spcPts val="0"/>
                        </a:spcBef>
                        <a:defRPr sz="3600">
                          <a:solidFill>
                            <a:srgbClr val="0096FF"/>
                          </a:solidFill>
                        </a:defRPr>
                      </a:pPr>
                      <a:r>
                        <a:rPr lang="en-US" sz="2800">
                          <a:solidFill>
                            <a:schemeClr val="tx1"/>
                          </a:solidFill>
                          <a:latin typeface="Arial" panose="020B0604020202090204" pitchFamily="34" charset="0"/>
                          <a:ea typeface="Helvetica Neue Light" panose="02000503000000020004"/>
                          <a:cs typeface="Arial" panose="020B0604020202090204" pitchFamily="34" charset="0"/>
                          <a:sym typeface="Arial" panose="020B0604020202090204"/>
                        </a:rPr>
                        <a:t>3</a:t>
                      </a: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marL="0" algn="l" defTabSz="819150" hangingPunct="1">
                        <a:spcBef>
                          <a:spcPts val="0"/>
                        </a:spcBef>
                        <a:buSzTx/>
                        <a:buFontTx/>
                        <a:buNone/>
                        <a:defRPr sz="3600">
                          <a:solidFill>
                            <a:srgbClr val="0096FF"/>
                          </a:solidFill>
                        </a:defRPr>
                      </a:pPr>
                      <a:r>
                        <a:rPr lang="en-US" sz="2800">
                          <a:solidFill>
                            <a:schemeClr val="tx1"/>
                          </a:solidFill>
                          <a:latin typeface="Arial" panose="020B0604020202090204" pitchFamily="34" charset="0"/>
                          <a:ea typeface="Helvetica Neue Light" panose="02000503000000020004"/>
                          <a:cs typeface="Arial" panose="020B0604020202090204" pitchFamily="34" charset="0"/>
                          <a:sym typeface="Helvetica Neue" panose="02000503000000020004"/>
                        </a:rPr>
                        <a:t>Finding lines</a:t>
                      </a: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ctr">
                        <a:lnSpc>
                          <a:spcPct val="95000"/>
                        </a:lnSpc>
                        <a:spcBef>
                          <a:spcPts val="1600"/>
                        </a:spcBef>
                        <a:defRPr sz="1800"/>
                      </a:pPr>
                      <a:r>
                        <a:rPr lang="en-US" sz="2800">
                          <a:solidFill>
                            <a:schemeClr val="tx1"/>
                          </a:solidFill>
                          <a:latin typeface="Arial" panose="020B0604020202090204" pitchFamily="34" charset="0"/>
                          <a:ea typeface="Arial" panose="020B0604020202090204"/>
                          <a:cs typeface="Arial" panose="020B0604020202090204" pitchFamily="34" charset="0"/>
                          <a:sym typeface="Arial" panose="020B0604020202090204"/>
                        </a:rPr>
                        <a:t>10</a:t>
                      </a: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a:sym typeface="Helvetica"/>
                        </a:defRPr>
                      </a:pPr>
                      <a:endParaRPr sz="3600">
                        <a:solidFill>
                          <a:schemeClr val="tx1"/>
                        </a:solidFill>
                        <a:latin typeface="Arial" panose="020B0604020202090204" pitchFamily="34" charset="0"/>
                        <a:cs typeface="Arial" panose="020B0604020202090204" pitchFamily="34" charset="0"/>
                      </a:endParaRP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3"/>
                  </a:ext>
                </a:extLst>
              </a:tr>
              <a:tr h="751840">
                <a:tc>
                  <a:txBody>
                    <a:bodyPr/>
                    <a:lstStyle/>
                    <a:p>
                      <a:pPr algn="l">
                        <a:lnSpc>
                          <a:spcPct val="95000"/>
                        </a:lnSpc>
                        <a:spcBef>
                          <a:spcPts val="1600"/>
                        </a:spcBef>
                        <a:defRPr sz="1800"/>
                      </a:pPr>
                      <a:r>
                        <a:rPr lang="en-US" altLang="vi-VN" sz="2800">
                          <a:solidFill>
                            <a:schemeClr val="tx1"/>
                          </a:solidFill>
                          <a:latin typeface="Arial" panose="020B0604020202090204" pitchFamily="34" charset="0"/>
                          <a:ea typeface="Arial" panose="020B0604020202090204"/>
                          <a:cs typeface="Arial" panose="020B0604020202090204" pitchFamily="34" charset="0"/>
                          <a:sym typeface="Arial" panose="020B0604020202090204"/>
                        </a:rPr>
                        <a:t>4</a:t>
                      </a: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lnSpc>
                          <a:spcPct val="95000"/>
                        </a:lnSpc>
                        <a:spcBef>
                          <a:spcPts val="1600"/>
                        </a:spcBef>
                        <a:defRPr sz="1800"/>
                      </a:pPr>
                      <a:r>
                        <a:rPr lang="en-US" sz="2800">
                          <a:solidFill>
                            <a:schemeClr val="tx1"/>
                          </a:solidFill>
                          <a:latin typeface="Arial" panose="020B0604020202090204" pitchFamily="34" charset="0"/>
                          <a:ea typeface="Helvetica Neue Light" panose="02000503000000020004"/>
                          <a:cs typeface="Arial" panose="020B0604020202090204" pitchFamily="34" charset="0"/>
                          <a:sym typeface="Helvetica Neue Light" panose="02000503000000020004"/>
                        </a:rPr>
                        <a:t>Foolproof</a:t>
                      </a: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ctr">
                        <a:lnSpc>
                          <a:spcPct val="95000"/>
                        </a:lnSpc>
                        <a:spcBef>
                          <a:spcPts val="1600"/>
                        </a:spcBef>
                        <a:defRPr sz="1800"/>
                      </a:pPr>
                      <a:r>
                        <a:rPr lang="en-US" sz="2800">
                          <a:solidFill>
                            <a:schemeClr val="tx1"/>
                          </a:solidFill>
                          <a:latin typeface="Arial" panose="020B0604020202090204" pitchFamily="34" charset="0"/>
                          <a:ea typeface="Arial" panose="020B0604020202090204"/>
                          <a:cs typeface="Arial" panose="020B0604020202090204" pitchFamily="34" charset="0"/>
                          <a:sym typeface="Arial" panose="020B0604020202090204"/>
                        </a:rPr>
                        <a:t>21</a:t>
                      </a: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a:sym typeface="Helvetica"/>
                        </a:defRPr>
                      </a:pPr>
                      <a:endParaRPr sz="3600">
                        <a:solidFill>
                          <a:schemeClr val="tx1"/>
                        </a:solidFill>
                        <a:latin typeface="Arial" panose="020B0604020202090204" pitchFamily="34" charset="0"/>
                        <a:cs typeface="Arial" panose="020B0604020202090204" pitchFamily="34" charset="0"/>
                      </a:endParaRP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4"/>
                  </a:ext>
                </a:extLst>
              </a:tr>
              <a:tr h="751840">
                <a:tc>
                  <a:txBody>
                    <a:bodyPr/>
                    <a:lstStyle/>
                    <a:p>
                      <a:pPr algn="l">
                        <a:lnSpc>
                          <a:spcPct val="95000"/>
                        </a:lnSpc>
                        <a:spcBef>
                          <a:spcPts val="1600"/>
                        </a:spcBef>
                        <a:defRPr sz="1800"/>
                      </a:pPr>
                      <a:r>
                        <a:rPr lang="en-US" sz="2800">
                          <a:solidFill>
                            <a:schemeClr val="tx1"/>
                          </a:solidFill>
                          <a:latin typeface="Arial" panose="020B0604020202090204" pitchFamily="34" charset="0"/>
                          <a:ea typeface="Arial" panose="020B0604020202090204"/>
                          <a:cs typeface="Arial" panose="020B0604020202090204" pitchFamily="34" charset="0"/>
                          <a:sym typeface="Arial" panose="020B0604020202090204"/>
                        </a:rPr>
                        <a:t>6</a:t>
                      </a: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lnSpc>
                          <a:spcPct val="95000"/>
                        </a:lnSpc>
                        <a:spcBef>
                          <a:spcPts val="1600"/>
                        </a:spcBef>
                        <a:defRPr sz="1800"/>
                      </a:pPr>
                      <a:r>
                        <a:rPr lang="en-US" sz="2800">
                          <a:solidFill>
                            <a:schemeClr val="tx1"/>
                          </a:solidFill>
                          <a:latin typeface="Arial" panose="020B0604020202090204" pitchFamily="34" charset="0"/>
                          <a:ea typeface="Helvetica Neue Light" panose="02000503000000020004"/>
                          <a:cs typeface="Arial" panose="020B0604020202090204" pitchFamily="34" charset="0"/>
                          <a:sym typeface="Helvetica Neue Light" panose="02000503000000020004"/>
                        </a:rPr>
                        <a:t>Glue path AOI Product Glue Path Edge</a:t>
                      </a: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ctr">
                        <a:lnSpc>
                          <a:spcPct val="95000"/>
                        </a:lnSpc>
                        <a:spcBef>
                          <a:spcPts val="1600"/>
                        </a:spcBef>
                        <a:defRPr sz="1800"/>
                      </a:pPr>
                      <a:r>
                        <a:rPr lang="en-US" sz="2800">
                          <a:solidFill>
                            <a:schemeClr val="tx1"/>
                          </a:solidFill>
                          <a:latin typeface="Arial" panose="020B0604020202090204" pitchFamily="34" charset="0"/>
                          <a:ea typeface="Arial" panose="020B0604020202090204"/>
                          <a:cs typeface="Arial" panose="020B0604020202090204" pitchFamily="34" charset="0"/>
                          <a:sym typeface="Arial" panose="020B0604020202090204"/>
                        </a:rPr>
                        <a:t>25</a:t>
                      </a: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a:sym typeface="Helvetica"/>
                        </a:defRPr>
                      </a:pPr>
                      <a:endParaRPr sz="3600">
                        <a:solidFill>
                          <a:schemeClr val="tx1"/>
                        </a:solidFill>
                        <a:latin typeface="Arial" panose="020B0604020202090204" pitchFamily="34" charset="0"/>
                        <a:cs typeface="Arial" panose="020B0604020202090204" pitchFamily="34" charset="0"/>
                      </a:endParaRP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5"/>
                  </a:ext>
                </a:extLst>
              </a:tr>
              <a:tr h="751840">
                <a:tc>
                  <a:txBody>
                    <a:bodyPr/>
                    <a:lstStyle/>
                    <a:p>
                      <a:pPr algn="l">
                        <a:lnSpc>
                          <a:spcPct val="95000"/>
                        </a:lnSpc>
                        <a:spcBef>
                          <a:spcPts val="1600"/>
                        </a:spcBef>
                        <a:defRPr sz="1800"/>
                      </a:pPr>
                      <a:r>
                        <a:rPr lang="en-US" sz="2800">
                          <a:solidFill>
                            <a:schemeClr val="tx1"/>
                          </a:solidFill>
                          <a:latin typeface="Arial" panose="020B0604020202090204" pitchFamily="34" charset="0"/>
                          <a:ea typeface="Arial" panose="020B0604020202090204"/>
                          <a:cs typeface="Arial" panose="020B0604020202090204" pitchFamily="34" charset="0"/>
                          <a:sym typeface="Arial" panose="020B0604020202090204"/>
                        </a:rPr>
                        <a:t>7</a:t>
                      </a: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defTabSz="584200">
                        <a:lnSpc>
                          <a:spcPct val="95000"/>
                        </a:lnSpc>
                        <a:spcBef>
                          <a:spcPts val="1600"/>
                        </a:spcBef>
                        <a:defRPr sz="1800"/>
                      </a:pPr>
                      <a:r>
                        <a:rPr lang="en-US" sz="2800">
                          <a:solidFill>
                            <a:srgbClr val="000000"/>
                          </a:solidFill>
                          <a:latin typeface="Arial" panose="020B0604020202090204" pitchFamily="34" charset="0"/>
                          <a:ea typeface="Helvetica Neue Light" panose="02000503000000020004"/>
                          <a:cs typeface="Arial" panose="020B0604020202090204" pitchFamily="34" charset="0"/>
                          <a:sym typeface="Helvetica Neue Light" panose="02000503000000020004"/>
                        </a:rPr>
                        <a:t>Glue path AOI Glue Area Region</a:t>
                      </a: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ctr">
                        <a:lnSpc>
                          <a:spcPct val="95000"/>
                        </a:lnSpc>
                        <a:spcBef>
                          <a:spcPts val="1600"/>
                        </a:spcBef>
                        <a:defRPr sz="1800"/>
                      </a:pPr>
                      <a:r>
                        <a:rPr lang="en-US" sz="2800">
                          <a:solidFill>
                            <a:schemeClr val="tx1"/>
                          </a:solidFill>
                          <a:latin typeface="Arial" panose="020B0604020202090204" pitchFamily="34" charset="0"/>
                          <a:ea typeface="Arial" panose="020B0604020202090204"/>
                          <a:cs typeface="Arial" panose="020B0604020202090204" pitchFamily="34" charset="0"/>
                          <a:sym typeface="Arial" panose="020B0604020202090204"/>
                        </a:rPr>
                        <a:t>26</a:t>
                      </a: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tc>
                  <a:txBody>
                    <a:bodyPr/>
                    <a:lstStyle/>
                    <a:p>
                      <a:pPr algn="l">
                        <a:defRPr>
                          <a:sym typeface="Helvetica"/>
                        </a:defRPr>
                      </a:pPr>
                      <a:endParaRPr sz="3600">
                        <a:solidFill>
                          <a:schemeClr val="tx1"/>
                        </a:solidFill>
                        <a:latin typeface="Arial" panose="020B0604020202090204" pitchFamily="34" charset="0"/>
                        <a:cs typeface="Arial" panose="020B0604020202090204" pitchFamily="34" charset="0"/>
                      </a:endParaRPr>
                    </a:p>
                  </a:txBody>
                  <a:tcPr marL="101600" marR="101600" marT="101600" marB="1016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tcP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5" name="图片 1" descr="C:\Users\Administrator\Desktop\1001EW的visionflow\7.PNG7"/>
          <p:cNvPicPr>
            <a:picLocks noChangeAspect="1"/>
          </p:cNvPicPr>
          <p:nvPr/>
        </p:nvPicPr>
        <p:blipFill>
          <a:blip r:embed="rId2"/>
          <a:srcRect/>
          <a:stretch>
            <a:fillRect/>
          </a:stretch>
        </p:blipFill>
        <p:spPr>
          <a:xfrm>
            <a:off x="6965315" y="2402840"/>
            <a:ext cx="5907405" cy="5962650"/>
          </a:xfrm>
          <a:prstGeom prst="rect">
            <a:avLst/>
          </a:prstGeom>
          <a:ln w="12700">
            <a:miter lim="400000"/>
            <a:headEnd/>
            <a:tailEnd/>
          </a:ln>
        </p:spPr>
      </p:pic>
      <p:sp>
        <p:nvSpPr>
          <p:cNvPr id="479" name="Audio | C015 Vision Flow"/>
          <p:cNvSpPr txBox="1">
            <a:spLocks noGrp="1"/>
          </p:cNvSpPr>
          <p:nvPr>
            <p:ph type="body" sz="quarter" idx="1"/>
          </p:nvPr>
        </p:nvSpPr>
        <p:spPr>
          <a:xfrm>
            <a:off x="338742" y="256109"/>
            <a:ext cx="23667304" cy="689122"/>
          </a:xfrm>
          <a:prstGeom prst="rect">
            <a:avLst/>
          </a:prstGeom>
        </p:spPr>
        <p:txBody>
          <a:bodyPr/>
          <a:lstStyle/>
          <a:p>
            <a:pPr>
              <a:spcBef>
                <a:spcPts val="0"/>
              </a:spcBef>
              <a:defRPr sz="3600">
                <a:solidFill>
                  <a:srgbClr val="0096FF"/>
                </a:solidFill>
                <a:latin typeface="Helvetica Neue Light" panose="02000503000000020004"/>
                <a:ea typeface="Helvetica Neue Light" panose="02000503000000020004"/>
                <a:cs typeface="Helvetica Neue Light" panose="02000503000000020004"/>
                <a:sym typeface="Helvetica Neue Light" panose="02000503000000020004"/>
              </a:defRPr>
            </a:pPr>
            <a:r>
              <a:t>Audio </a:t>
            </a:r>
            <a:r>
              <a:rPr>
                <a:solidFill>
                  <a:srgbClr val="A6AAA9"/>
                </a:solidFill>
                <a:latin typeface="Helvetica Neue Thin" panose="02000503000000020004"/>
                <a:ea typeface="Helvetica Neue Thin" panose="02000503000000020004"/>
                <a:cs typeface="Helvetica Neue Thin" panose="02000503000000020004"/>
                <a:sym typeface="Helvetica Neue Thin" panose="02000503000000020004"/>
              </a:rPr>
              <a:t>|</a:t>
            </a:r>
            <a:r>
              <a:rPr>
                <a:solidFill>
                  <a:srgbClr val="A6AAA9"/>
                </a:solidFill>
                <a:latin typeface="+mn-lt"/>
                <a:ea typeface="+mn-ea"/>
                <a:cs typeface="+mn-cs"/>
                <a:sym typeface="Helvetica Neue" panose="02000503000000020004"/>
              </a:rPr>
              <a:t> </a:t>
            </a:r>
            <a:r>
              <a:rPr>
                <a:solidFill>
                  <a:srgbClr val="929292"/>
                </a:solidFill>
                <a:latin typeface="+mn-lt"/>
                <a:ea typeface="+mn-ea"/>
                <a:cs typeface="+mn-cs"/>
                <a:sym typeface="Helvetica Neue" panose="02000503000000020004"/>
              </a:rPr>
              <a:t>H280 Vision Flow | Glue path 1 - Create Template1</a:t>
            </a:r>
          </a:p>
        </p:txBody>
      </p:sp>
      <p:sp>
        <p:nvSpPr>
          <p:cNvPr id="480" name="幻灯片编号"/>
          <p:cNvSpPr txBox="1">
            <a:spLocks noGrp="1"/>
          </p:cNvSpPr>
          <p:nvPr>
            <p:ph type="sldNum" sz="quarter" idx="4294967295"/>
          </p:nvPr>
        </p:nvSpPr>
        <p:spPr>
          <a:xfrm>
            <a:off x="12383179" y="13404073"/>
            <a:ext cx="315980" cy="319890"/>
          </a:xfrm>
          <a:prstGeom prst="rect">
            <a:avLst/>
          </a:prstGeom>
        </p:spPr>
        <p:txBody>
          <a:bodyPr lIns="66905" tIns="66905" rIns="66905" bIns="66905" anchor="t"/>
          <a:lstStyle>
            <a:lvl1pPr defTabSz="819150">
              <a:defRPr sz="1200">
                <a:solidFill>
                  <a:srgbClr val="606060"/>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8</a:t>
            </a:fld>
            <a:endParaRPr/>
          </a:p>
        </p:txBody>
      </p:sp>
      <p:sp>
        <p:nvSpPr>
          <p:cNvPr id="481" name="2. Positioning Cap"/>
          <p:cNvSpPr txBox="1"/>
          <p:nvPr/>
        </p:nvSpPr>
        <p:spPr>
          <a:xfrm>
            <a:off x="8598446" y="10010581"/>
            <a:ext cx="2249142" cy="660406"/>
          </a:xfrm>
          <a:prstGeom prst="rect">
            <a:avLst/>
          </a:prstGeom>
          <a:ln w="12700">
            <a:miter lim="400000"/>
          </a:ln>
        </p:spPr>
        <p:txBody>
          <a:bodyPr wrap="none" lIns="0" tIns="0" rIns="0" bIns="0">
            <a:normAutofit/>
          </a:bodyPr>
          <a:lstStyle>
            <a:lvl1pPr algn="ctr" defTabSz="819150">
              <a:spcBef>
                <a:spcPts val="0"/>
              </a:spcBef>
              <a:defRPr sz="3600">
                <a:latin typeface="SF Hello Regular"/>
                <a:ea typeface="SF Hello Regular"/>
                <a:cs typeface="SF Hello Regular"/>
                <a:sym typeface="SF Hello Regular"/>
              </a:defRPr>
            </a:lvl1pPr>
          </a:lstStyle>
          <a:p>
            <a:r>
              <a:t>Template 1</a:t>
            </a:r>
          </a:p>
        </p:txBody>
      </p:sp>
      <p:sp>
        <p:nvSpPr>
          <p:cNvPr id="482" name="文本框 9"/>
          <p:cNvSpPr txBox="1"/>
          <p:nvPr/>
        </p:nvSpPr>
        <p:spPr>
          <a:xfrm>
            <a:off x="9132037" y="6905876"/>
            <a:ext cx="2097730" cy="381004"/>
          </a:xfrm>
          <a:prstGeom prst="rect">
            <a:avLst/>
          </a:prstGeom>
          <a:ln w="12700">
            <a:miter lim="400000"/>
          </a:ln>
        </p:spPr>
        <p:txBody>
          <a:bodyPr lIns="0" tIns="0" rIns="0" bIns="0">
            <a:normAutofit fontScale="97500"/>
          </a:bodyPr>
          <a:lstStyle>
            <a:lvl1pPr defTabSz="688340">
              <a:lnSpc>
                <a:spcPct val="80000"/>
              </a:lnSpc>
              <a:spcBef>
                <a:spcPts val="0"/>
              </a:spcBef>
              <a:defRPr sz="1800">
                <a:solidFill>
                  <a:srgbClr val="FFC000"/>
                </a:solidFill>
                <a:latin typeface="SF Hello Regular"/>
                <a:ea typeface="SF Hello Regular"/>
                <a:cs typeface="SF Hello Regular"/>
                <a:sym typeface="SF Hello Regular"/>
              </a:defRPr>
            </a:lvl1pPr>
          </a:lstStyle>
          <a:p>
            <a:r>
              <a:rPr>
                <a:solidFill>
                  <a:srgbClr val="FF0000"/>
                </a:solidFill>
              </a:rPr>
              <a:t>P1 contour centre</a:t>
            </a:r>
          </a:p>
        </p:txBody>
      </p:sp>
      <p:sp>
        <p:nvSpPr>
          <p:cNvPr id="483" name="2. Positioning Cap"/>
          <p:cNvSpPr txBox="1"/>
          <p:nvPr/>
        </p:nvSpPr>
        <p:spPr>
          <a:xfrm>
            <a:off x="19347052" y="5453301"/>
            <a:ext cx="2638624" cy="660407"/>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t>training parameters</a:t>
            </a:r>
          </a:p>
        </p:txBody>
      </p:sp>
      <p:sp>
        <p:nvSpPr>
          <p:cNvPr id="484" name="2. Positioning Cap"/>
          <p:cNvSpPr txBox="1"/>
          <p:nvPr/>
        </p:nvSpPr>
        <p:spPr>
          <a:xfrm>
            <a:off x="14147840" y="7576411"/>
            <a:ext cx="8498844" cy="4774386"/>
          </a:xfrm>
          <a:prstGeom prst="rect">
            <a:avLst/>
          </a:prstGeom>
          <a:ln w="12700">
            <a:miter lim="400000"/>
          </a:ln>
        </p:spPr>
        <p:txBody>
          <a:bodyPr lIns="0" tIns="0" rIns="0" bIns="0">
            <a:normAutofit/>
          </a:bodyPr>
          <a:lstStyle/>
          <a:p>
            <a:pPr defTabSz="905510">
              <a:spcBef>
                <a:spcPts val="0"/>
              </a:spcBef>
              <a:defRPr sz="2300">
                <a:latin typeface="Helvetica Light"/>
                <a:ea typeface="Helvetica Light"/>
                <a:cs typeface="Helvetica Light"/>
                <a:sym typeface="Helvetica Light"/>
              </a:defRPr>
            </a:pPr>
            <a:r>
              <a:t>Modeling feature requirements</a:t>
            </a:r>
            <a:r>
              <a:rPr>
                <a:latin typeface="+mn-lt"/>
                <a:ea typeface="+mn-ea"/>
                <a:cs typeface="+mn-cs"/>
                <a:sym typeface="Helvetica Neue" panose="02000503000000020004"/>
              </a:rPr>
              <a:t>：</a:t>
            </a:r>
          </a:p>
          <a:p>
            <a:pPr defTabSz="905510">
              <a:spcBef>
                <a:spcPts val="0"/>
              </a:spcBef>
              <a:defRPr sz="2300">
                <a:latin typeface="Helvetica Light"/>
                <a:ea typeface="Helvetica Light"/>
                <a:cs typeface="Helvetica Light"/>
                <a:sym typeface="Helvetica Light"/>
              </a:defRPr>
            </a:pPr>
            <a:r>
              <a:t>1. Stable and clear outline edge, no dirty</a:t>
            </a:r>
          </a:p>
          <a:p>
            <a:pPr defTabSz="905510">
              <a:spcBef>
                <a:spcPts val="0"/>
              </a:spcBef>
              <a:defRPr sz="2300">
                <a:latin typeface="Helvetica Light"/>
                <a:ea typeface="Helvetica Light"/>
                <a:cs typeface="Helvetica Light"/>
                <a:sym typeface="Helvetica Light"/>
              </a:defRPr>
            </a:pPr>
            <a:r>
              <a:t>2. Do not have multi-layer, complex contours</a:t>
            </a:r>
          </a:p>
          <a:p>
            <a:pPr defTabSz="905510">
              <a:spcBef>
                <a:spcPts val="0"/>
              </a:spcBef>
              <a:defRPr sz="2300">
                <a:latin typeface="Helvetica Light"/>
                <a:ea typeface="Helvetica Light"/>
                <a:cs typeface="Helvetica Light"/>
                <a:sym typeface="Helvetica Light"/>
              </a:defRPr>
            </a:pPr>
            <a:r>
              <a:t>3. Search area, do not have a close shape of the edge of the contour</a:t>
            </a:r>
          </a:p>
          <a:p>
            <a:pPr defTabSz="905510">
              <a:spcBef>
                <a:spcPts val="0"/>
              </a:spcBef>
              <a:defRPr sz="2300">
                <a:latin typeface="Helvetica Light"/>
                <a:ea typeface="Helvetica Light"/>
                <a:cs typeface="Helvetica Light"/>
                <a:sym typeface="Helvetica Light"/>
              </a:defRPr>
            </a:pPr>
            <a:endParaRPr/>
          </a:p>
          <a:p>
            <a:pPr defTabSz="905510">
              <a:spcBef>
                <a:spcPts val="0"/>
              </a:spcBef>
              <a:defRPr sz="2300">
                <a:latin typeface="Helvetica Light"/>
                <a:ea typeface="Helvetica Light"/>
                <a:cs typeface="Helvetica Light"/>
                <a:sym typeface="Helvetica Light"/>
              </a:defRPr>
            </a:pPr>
            <a:r>
              <a:t>When modeling, make good use of the masking function to mask out the unwanted edge contour features. Leaving only stable and clear contour features</a:t>
            </a:r>
          </a:p>
          <a:p>
            <a:pPr defTabSz="905510">
              <a:spcBef>
                <a:spcPts val="0"/>
              </a:spcBef>
              <a:defRPr sz="2300">
                <a:latin typeface="Helvetica Light"/>
                <a:ea typeface="Helvetica Light"/>
                <a:cs typeface="Helvetica Light"/>
                <a:sym typeface="Helvetica Light"/>
              </a:defRPr>
            </a:pPr>
            <a:endParaRPr/>
          </a:p>
          <a:p>
            <a:pPr defTabSz="905510">
              <a:spcBef>
                <a:spcPts val="0"/>
              </a:spcBef>
              <a:defRPr sz="2300">
                <a:latin typeface="Helvetica Light"/>
                <a:ea typeface="Helvetica Light"/>
                <a:cs typeface="Helvetica Light"/>
                <a:sym typeface="Helvetica Light"/>
              </a:defRPr>
            </a:pPr>
            <a:r>
              <a:t>After the modeling is completed, need offline test with all the previous material images to confirm the compatibility of this template for all incoming materials.</a:t>
            </a:r>
          </a:p>
        </p:txBody>
      </p:sp>
      <p:grpSp>
        <p:nvGrpSpPr>
          <p:cNvPr id="487" name="矩形 15"/>
          <p:cNvGrpSpPr/>
          <p:nvPr/>
        </p:nvGrpSpPr>
        <p:grpSpPr>
          <a:xfrm>
            <a:off x="731957" y="1170261"/>
            <a:ext cx="4217998" cy="689129"/>
            <a:chOff x="0" y="0"/>
            <a:chExt cx="4217997" cy="689127"/>
          </a:xfrm>
        </p:grpSpPr>
        <p:sp>
          <p:nvSpPr>
            <p:cNvPr id="485" name="矩形"/>
            <p:cNvSpPr/>
            <p:nvPr/>
          </p:nvSpPr>
          <p:spPr>
            <a:xfrm>
              <a:off x="0" y="-1"/>
              <a:ext cx="4217998" cy="689129"/>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400">
                  <a:latin typeface="Arial" panose="020B0604020202090204"/>
                  <a:ea typeface="Arial" panose="020B0604020202090204"/>
                  <a:cs typeface="Arial" panose="020B0604020202090204"/>
                  <a:sym typeface="Arial" panose="020B0604020202090204"/>
                </a:defRPr>
              </a:pPr>
              <a:endParaRPr/>
            </a:p>
          </p:txBody>
        </p:sp>
        <p:sp>
          <p:nvSpPr>
            <p:cNvPr id="486" name="选取一张Golden image"/>
            <p:cNvSpPr txBox="1"/>
            <p:nvPr/>
          </p:nvSpPr>
          <p:spPr>
            <a:xfrm>
              <a:off x="52068" y="133743"/>
              <a:ext cx="4113860" cy="421637"/>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Select Golden image</a:t>
              </a:r>
            </a:p>
          </p:txBody>
        </p:sp>
      </p:grpSp>
      <p:sp>
        <p:nvSpPr>
          <p:cNvPr id="488" name="直接箭头连接符 16"/>
          <p:cNvSpPr/>
          <p:nvPr/>
        </p:nvSpPr>
        <p:spPr>
          <a:xfrm>
            <a:off x="2834601" y="1867003"/>
            <a:ext cx="4" cy="507503"/>
          </a:xfrm>
          <a:prstGeom prst="line">
            <a:avLst/>
          </a:prstGeom>
          <a:ln w="6350">
            <a:solidFill>
              <a:srgbClr val="000000"/>
            </a:solidFill>
            <a:miter/>
            <a:tailEnd type="triangle"/>
          </a:ln>
        </p:spPr>
        <p:txBody>
          <a:bodyPr lIns="45718" tIns="45718" rIns="45718" bIns="45718"/>
          <a:lstStyle/>
          <a:p>
            <a:endParaRPr/>
          </a:p>
        </p:txBody>
      </p:sp>
      <p:sp>
        <p:nvSpPr>
          <p:cNvPr id="489" name="直接箭头连接符 20"/>
          <p:cNvSpPr/>
          <p:nvPr/>
        </p:nvSpPr>
        <p:spPr>
          <a:xfrm>
            <a:off x="2834601" y="3798172"/>
            <a:ext cx="12705" cy="494953"/>
          </a:xfrm>
          <a:custGeom>
            <a:avLst/>
            <a:gdLst/>
            <a:ahLst/>
            <a:cxnLst>
              <a:cxn ang="0">
                <a:pos x="wd2" y="hd2"/>
              </a:cxn>
              <a:cxn ang="5400000">
                <a:pos x="wd2" y="hd2"/>
              </a:cxn>
              <a:cxn ang="10800000">
                <a:pos x="wd2" y="hd2"/>
              </a:cxn>
              <a:cxn ang="16200000">
                <a:pos x="wd2" y="hd2"/>
              </a:cxn>
            </a:cxnLst>
            <a:rect l="0" t="0" r="r" b="b"/>
            <a:pathLst>
              <a:path w="13500" h="21600" extrusionOk="0">
                <a:moveTo>
                  <a:pt x="2700" y="0"/>
                </a:moveTo>
                <a:cubicBezTo>
                  <a:pt x="2700" y="7200"/>
                  <a:pt x="-8100" y="14400"/>
                  <a:pt x="13500" y="21600"/>
                </a:cubicBezTo>
              </a:path>
            </a:pathLst>
          </a:custGeom>
          <a:ln w="6350">
            <a:solidFill>
              <a:srgbClr val="000000"/>
            </a:solidFill>
            <a:miter/>
            <a:tailEnd type="triangle"/>
          </a:ln>
        </p:spPr>
        <p:txBody>
          <a:bodyPr lIns="50800" tIns="50800" rIns="50800" bIns="50800"/>
          <a:lstStyle/>
          <a:p>
            <a:pPr defTabSz="819150">
              <a:spcBef>
                <a:spcPts val="0"/>
              </a:spcBef>
              <a:defRPr sz="2000">
                <a:latin typeface="Helvetica Light"/>
                <a:ea typeface="Helvetica Light"/>
                <a:cs typeface="Helvetica Light"/>
                <a:sym typeface="Helvetica Light"/>
              </a:defRPr>
            </a:pPr>
            <a:endParaRPr/>
          </a:p>
        </p:txBody>
      </p:sp>
      <p:grpSp>
        <p:nvGrpSpPr>
          <p:cNvPr id="492" name="矩形 22"/>
          <p:cNvGrpSpPr/>
          <p:nvPr/>
        </p:nvGrpSpPr>
        <p:grpSpPr>
          <a:xfrm>
            <a:off x="731958" y="4059827"/>
            <a:ext cx="4218310" cy="1082037"/>
            <a:chOff x="0" y="0"/>
            <a:chExt cx="4218309" cy="1082035"/>
          </a:xfrm>
        </p:grpSpPr>
        <p:sp>
          <p:nvSpPr>
            <p:cNvPr id="490" name="矩形"/>
            <p:cNvSpPr/>
            <p:nvPr/>
          </p:nvSpPr>
          <p:spPr>
            <a:xfrm>
              <a:off x="0" y="32700"/>
              <a:ext cx="4218310" cy="1042676"/>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491" name="设置好建模的参数"/>
            <p:cNvSpPr txBox="1"/>
            <p:nvPr/>
          </p:nvSpPr>
          <p:spPr>
            <a:xfrm>
              <a:off x="52068" y="-1"/>
              <a:ext cx="4113858" cy="1082037"/>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Set up the parameters for modeling (see training parameters attached)</a:t>
              </a:r>
            </a:p>
          </p:txBody>
        </p:sp>
      </p:grpSp>
      <p:sp>
        <p:nvSpPr>
          <p:cNvPr id="493" name="直接箭头连接符 25"/>
          <p:cNvSpPr/>
          <p:nvPr/>
        </p:nvSpPr>
        <p:spPr>
          <a:xfrm>
            <a:off x="2841622" y="5128258"/>
            <a:ext cx="640" cy="361319"/>
          </a:xfrm>
          <a:prstGeom prst="line">
            <a:avLst/>
          </a:prstGeom>
          <a:ln w="6350">
            <a:solidFill>
              <a:srgbClr val="000000"/>
            </a:solidFill>
            <a:miter/>
            <a:tailEnd type="triangle"/>
          </a:ln>
        </p:spPr>
        <p:txBody>
          <a:bodyPr lIns="45718" tIns="45718" rIns="45718" bIns="45718"/>
          <a:lstStyle/>
          <a:p>
            <a:endParaRPr/>
          </a:p>
        </p:txBody>
      </p:sp>
      <p:grpSp>
        <p:nvGrpSpPr>
          <p:cNvPr id="496" name="矩形 27"/>
          <p:cNvGrpSpPr/>
          <p:nvPr/>
        </p:nvGrpSpPr>
        <p:grpSpPr>
          <a:xfrm>
            <a:off x="731956" y="5453344"/>
            <a:ext cx="4217998" cy="1082037"/>
            <a:chOff x="0" y="0"/>
            <a:chExt cx="4217997" cy="1082035"/>
          </a:xfrm>
        </p:grpSpPr>
        <p:sp>
          <p:nvSpPr>
            <p:cNvPr id="494" name="矩形"/>
            <p:cNvSpPr/>
            <p:nvPr/>
          </p:nvSpPr>
          <p:spPr>
            <a:xfrm>
              <a:off x="0" y="42737"/>
              <a:ext cx="4217998" cy="996565"/>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495" name="手动掩膜掉“轮廓特征区域”内其他不稳定、不想要的特征"/>
            <p:cNvSpPr txBox="1"/>
            <p:nvPr/>
          </p:nvSpPr>
          <p:spPr>
            <a:xfrm>
              <a:off x="52069" y="-1"/>
              <a:ext cx="4113858" cy="1082037"/>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Masking out other unstable and unwanted features in the ‘contour feature area’</a:t>
              </a:r>
            </a:p>
          </p:txBody>
        </p:sp>
      </p:grpSp>
      <p:grpSp>
        <p:nvGrpSpPr>
          <p:cNvPr id="499" name="矩形 30"/>
          <p:cNvGrpSpPr/>
          <p:nvPr/>
        </p:nvGrpSpPr>
        <p:grpSpPr>
          <a:xfrm>
            <a:off x="731957" y="7000133"/>
            <a:ext cx="4217998" cy="899142"/>
            <a:chOff x="0" y="-1"/>
            <a:chExt cx="4217997" cy="899141"/>
          </a:xfrm>
        </p:grpSpPr>
        <p:sp>
          <p:nvSpPr>
            <p:cNvPr id="497" name="矩形"/>
            <p:cNvSpPr/>
            <p:nvPr/>
          </p:nvSpPr>
          <p:spPr>
            <a:xfrm>
              <a:off x="0" y="-2"/>
              <a:ext cx="4217998" cy="899143"/>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498" name="点击模板训练，得到我们想要的模板"/>
            <p:cNvSpPr txBox="1"/>
            <p:nvPr/>
          </p:nvSpPr>
          <p:spPr>
            <a:xfrm>
              <a:off x="52068" y="73649"/>
              <a:ext cx="4113860" cy="751837"/>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Click on the template training to get the template</a:t>
              </a:r>
            </a:p>
          </p:txBody>
        </p:sp>
      </p:grpSp>
      <p:sp>
        <p:nvSpPr>
          <p:cNvPr id="500" name="直接箭头连接符 31"/>
          <p:cNvSpPr/>
          <p:nvPr/>
        </p:nvSpPr>
        <p:spPr>
          <a:xfrm>
            <a:off x="2840949" y="6498988"/>
            <a:ext cx="6" cy="494805"/>
          </a:xfrm>
          <a:prstGeom prst="line">
            <a:avLst/>
          </a:prstGeom>
          <a:ln w="6350">
            <a:solidFill>
              <a:srgbClr val="000000"/>
            </a:solidFill>
            <a:miter/>
            <a:tailEnd type="triangle"/>
          </a:ln>
        </p:spPr>
        <p:txBody>
          <a:bodyPr lIns="45718" tIns="45718" rIns="45718" bIns="45718"/>
          <a:lstStyle/>
          <a:p>
            <a:endParaRPr/>
          </a:p>
        </p:txBody>
      </p:sp>
      <p:sp>
        <p:nvSpPr>
          <p:cNvPr id="501" name="2. Positioning Cap"/>
          <p:cNvSpPr txBox="1"/>
          <p:nvPr/>
        </p:nvSpPr>
        <p:spPr>
          <a:xfrm>
            <a:off x="1008108" y="12847342"/>
            <a:ext cx="3646637" cy="660407"/>
          </a:xfrm>
          <a:prstGeom prst="rect">
            <a:avLst/>
          </a:prstGeom>
          <a:ln w="12700">
            <a:miter lim="400000"/>
          </a:ln>
        </p:spPr>
        <p:txBody>
          <a:bodyPr wrap="none" lIns="0" tIns="0" rIns="0" bIns="0">
            <a:normAutofit/>
          </a:bodyPr>
          <a:lstStyle>
            <a:lvl1pPr algn="ctr" defTabSz="819150">
              <a:spcBef>
                <a:spcPts val="0"/>
              </a:spcBef>
              <a:defRPr sz="3600">
                <a:latin typeface="SF Hello Regular"/>
                <a:ea typeface="SF Hello Regular"/>
                <a:cs typeface="SF Hello Regular"/>
                <a:sym typeface="SF Hello Regular"/>
              </a:defRPr>
            </a:lvl1pPr>
          </a:lstStyle>
          <a:p>
            <a:r>
              <a:t>Modeling Process</a:t>
            </a:r>
          </a:p>
        </p:txBody>
      </p:sp>
      <p:sp>
        <p:nvSpPr>
          <p:cNvPr id="502" name="2. Positioning Cap"/>
          <p:cNvSpPr txBox="1"/>
          <p:nvPr/>
        </p:nvSpPr>
        <p:spPr>
          <a:xfrm>
            <a:off x="14438661" y="5502197"/>
            <a:ext cx="2825403" cy="736601"/>
          </a:xfrm>
          <a:prstGeom prst="rect">
            <a:avLst/>
          </a:prstGeom>
          <a:ln w="12700">
            <a:miter lim="400000"/>
          </a:ln>
        </p:spPr>
        <p:txBody>
          <a:bodyPr wrap="none" lIns="0" tIns="0" rIns="0" bIns="0">
            <a:spAutoFit/>
          </a:bodyPr>
          <a:lstStyle/>
          <a:p>
            <a:pPr algn="ctr" defTabSz="819150">
              <a:spcBef>
                <a:spcPts val="0"/>
              </a:spcBef>
              <a:defRPr sz="2400">
                <a:latin typeface="SF Hello Regular"/>
                <a:ea typeface="SF Hello Regular"/>
                <a:cs typeface="SF Hello Regular"/>
                <a:sym typeface="SF Hello Regular"/>
              </a:defRPr>
            </a:pPr>
            <a:r>
              <a:t>Contour feature area</a:t>
            </a:r>
            <a:endParaRPr sz="2800"/>
          </a:p>
          <a:p>
            <a:pPr algn="ctr" defTabSz="819150">
              <a:spcBef>
                <a:spcPts val="0"/>
              </a:spcBef>
              <a:defRPr sz="2400">
                <a:latin typeface="SF Hello Regular"/>
                <a:ea typeface="SF Hello Regular"/>
                <a:cs typeface="SF Hello Regular"/>
                <a:sym typeface="SF Hello Regular"/>
              </a:defRPr>
            </a:pPr>
            <a:r>
              <a:t>parameter</a:t>
            </a:r>
          </a:p>
        </p:txBody>
      </p:sp>
      <p:grpSp>
        <p:nvGrpSpPr>
          <p:cNvPr id="505" name="矩形 19"/>
          <p:cNvGrpSpPr/>
          <p:nvPr/>
        </p:nvGrpSpPr>
        <p:grpSpPr>
          <a:xfrm>
            <a:off x="732155" y="2378075"/>
            <a:ext cx="4218310" cy="1412236"/>
            <a:chOff x="0" y="0"/>
            <a:chExt cx="4218309" cy="1412235"/>
          </a:xfrm>
        </p:grpSpPr>
        <p:sp>
          <p:nvSpPr>
            <p:cNvPr id="503" name="矩形"/>
            <p:cNvSpPr/>
            <p:nvPr/>
          </p:nvSpPr>
          <p:spPr>
            <a:xfrm>
              <a:off x="0" y="24919"/>
              <a:ext cx="4218310" cy="1362400"/>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504" name="选取清晰、稳定的特征，按照设定固定参数绘制 “轮廓特征区域”"/>
            <p:cNvSpPr txBox="1"/>
            <p:nvPr/>
          </p:nvSpPr>
          <p:spPr>
            <a:xfrm>
              <a:off x="52072" y="0"/>
              <a:ext cx="4114165" cy="1412237"/>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Select clear and stable features and draw ‘contour feature area’ according to set fixed parameters</a:t>
              </a:r>
            </a:p>
          </p:txBody>
        </p:sp>
      </p:grpSp>
      <p:sp>
        <p:nvSpPr>
          <p:cNvPr id="506" name="文本框 45"/>
          <p:cNvSpPr txBox="1"/>
          <p:nvPr/>
        </p:nvSpPr>
        <p:spPr>
          <a:xfrm>
            <a:off x="5662295" y="11421743"/>
            <a:ext cx="7210426" cy="974729"/>
          </a:xfrm>
          <a:prstGeom prst="rect">
            <a:avLst/>
          </a:prstGeom>
          <a:ln w="12700">
            <a:miter lim="400000"/>
          </a:ln>
        </p:spPr>
        <p:txBody>
          <a:bodyPr lIns="0" tIns="0" rIns="0" bIns="0">
            <a:normAutofit/>
          </a:bodyPr>
          <a:lstStyle>
            <a:lvl1pPr defTabSz="810895">
              <a:spcBef>
                <a:spcPts val="0"/>
              </a:spcBef>
              <a:defRPr sz="2700">
                <a:latin typeface="SF Hello Regular"/>
                <a:ea typeface="SF Hello Regular"/>
                <a:cs typeface="SF Hello Regular"/>
                <a:sym typeface="SF Hello Regular"/>
              </a:defRPr>
            </a:lvl1pPr>
          </a:lstStyle>
          <a:p>
            <a:r>
              <a:t>Use the center of the template as the reference center</a:t>
            </a:r>
          </a:p>
        </p:txBody>
      </p:sp>
      <p:sp>
        <p:nvSpPr>
          <p:cNvPr id="507" name="直接箭头连接符 20"/>
          <p:cNvSpPr/>
          <p:nvPr/>
        </p:nvSpPr>
        <p:spPr>
          <a:xfrm>
            <a:off x="2827615" y="3627358"/>
            <a:ext cx="12705" cy="494953"/>
          </a:xfrm>
          <a:custGeom>
            <a:avLst/>
            <a:gdLst/>
            <a:ahLst/>
            <a:cxnLst>
              <a:cxn ang="0">
                <a:pos x="wd2" y="hd2"/>
              </a:cxn>
              <a:cxn ang="5400000">
                <a:pos x="wd2" y="hd2"/>
              </a:cxn>
              <a:cxn ang="10800000">
                <a:pos x="wd2" y="hd2"/>
              </a:cxn>
              <a:cxn ang="16200000">
                <a:pos x="wd2" y="hd2"/>
              </a:cxn>
            </a:cxnLst>
            <a:rect l="0" t="0" r="r" b="b"/>
            <a:pathLst>
              <a:path w="13500" h="21600" extrusionOk="0">
                <a:moveTo>
                  <a:pt x="2700" y="0"/>
                </a:moveTo>
                <a:cubicBezTo>
                  <a:pt x="2700" y="7200"/>
                  <a:pt x="-8100" y="14400"/>
                  <a:pt x="13500" y="21600"/>
                </a:cubicBezTo>
              </a:path>
            </a:pathLst>
          </a:custGeom>
          <a:ln w="6350">
            <a:solidFill>
              <a:srgbClr val="000000"/>
            </a:solidFill>
            <a:miter/>
            <a:tailEnd type="triangle"/>
          </a:ln>
        </p:spPr>
        <p:txBody>
          <a:bodyPr lIns="50800" tIns="50800" rIns="50800" bIns="50800"/>
          <a:lstStyle/>
          <a:p>
            <a:pPr defTabSz="819150">
              <a:spcBef>
                <a:spcPts val="0"/>
              </a:spcBef>
              <a:defRPr sz="2000">
                <a:latin typeface="Helvetica Light"/>
                <a:ea typeface="Helvetica Light"/>
                <a:cs typeface="Helvetica Light"/>
                <a:sym typeface="Helvetica Light"/>
              </a:defRPr>
            </a:pPr>
            <a:endParaRPr/>
          </a:p>
        </p:txBody>
      </p:sp>
      <p:sp>
        <p:nvSpPr>
          <p:cNvPr id="512" name="直接箭头连接符 31"/>
          <p:cNvSpPr/>
          <p:nvPr/>
        </p:nvSpPr>
        <p:spPr>
          <a:xfrm flipH="1">
            <a:off x="2767407" y="7844276"/>
            <a:ext cx="6353" cy="499397"/>
          </a:xfrm>
          <a:prstGeom prst="line">
            <a:avLst/>
          </a:prstGeom>
          <a:ln w="6350">
            <a:solidFill>
              <a:srgbClr val="000000"/>
            </a:solidFill>
            <a:miter/>
            <a:tailEnd type="triangle"/>
          </a:ln>
        </p:spPr>
        <p:txBody>
          <a:bodyPr lIns="45718" tIns="45718" rIns="45718" bIns="45718"/>
          <a:lstStyle/>
          <a:p>
            <a:endParaRPr/>
          </a:p>
        </p:txBody>
      </p:sp>
      <p:grpSp>
        <p:nvGrpSpPr>
          <p:cNvPr id="515" name="矩形 30"/>
          <p:cNvGrpSpPr/>
          <p:nvPr/>
        </p:nvGrpSpPr>
        <p:grpSpPr>
          <a:xfrm>
            <a:off x="749931" y="8341989"/>
            <a:ext cx="4243080" cy="2798454"/>
            <a:chOff x="-1" y="0"/>
            <a:chExt cx="4243078" cy="2798453"/>
          </a:xfrm>
        </p:grpSpPr>
        <p:sp>
          <p:nvSpPr>
            <p:cNvPr id="513" name="矩形"/>
            <p:cNvSpPr/>
            <p:nvPr/>
          </p:nvSpPr>
          <p:spPr>
            <a:xfrm>
              <a:off x="-2" y="-1"/>
              <a:ext cx="4218314" cy="2798454"/>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514" name="点击模板训练，得到我们想要的模板"/>
            <p:cNvSpPr txBox="1"/>
            <p:nvPr/>
          </p:nvSpPr>
          <p:spPr>
            <a:xfrm>
              <a:off x="24763" y="23379"/>
              <a:ext cx="4218314" cy="2669537"/>
            </a:xfrm>
            <a:prstGeom prst="rect">
              <a:avLst/>
            </a:prstGeom>
            <a:noFill/>
            <a:ln w="12700" cap="flat">
              <a:noFill/>
              <a:miter lim="400000"/>
            </a:ln>
            <a:effectLst/>
          </p:spPr>
          <p:txBody>
            <a:bodyPr wrap="square" lIns="45718" tIns="45718" rIns="45718" bIns="45718" numCol="1" anchor="ctr">
              <a:spAutoFit/>
            </a:bodyPr>
            <a:lstStyle/>
            <a:p>
              <a:pPr algn="ctr" defTabSz="914400">
                <a:spcBef>
                  <a:spcPts val="0"/>
                </a:spcBef>
                <a:defRPr sz="2400">
                  <a:latin typeface="Helvetica Light"/>
                  <a:ea typeface="Helvetica Light"/>
                  <a:cs typeface="Helvetica Light"/>
                  <a:sym typeface="Helvetica Light"/>
                </a:defRPr>
              </a:pPr>
              <a:r>
                <a:t>Offset the fixed coordinates of the template center P to obtain the center of region 1</a:t>
              </a:r>
              <a:endParaRPr sz="2200"/>
            </a:p>
            <a:p>
              <a:pPr algn="ctr" defTabSz="914400">
                <a:spcBef>
                  <a:spcPts val="0"/>
                </a:spcBef>
                <a:defRPr sz="2400">
                  <a:latin typeface="Helvetica Light"/>
                  <a:ea typeface="Helvetica Light"/>
                  <a:cs typeface="Helvetica Light"/>
                  <a:sym typeface="Helvetica Light"/>
                </a:defRPr>
              </a:pPr>
              <a:r>
                <a:t>and region 2</a:t>
              </a:r>
              <a:endParaRPr sz="2200"/>
            </a:p>
            <a:p>
              <a:pPr algn="ctr" defTabSz="914400">
                <a:spcBef>
                  <a:spcPts val="0"/>
                </a:spcBef>
                <a:defRPr sz="2400">
                  <a:latin typeface="Helvetica Light"/>
                  <a:ea typeface="Helvetica Light"/>
                  <a:cs typeface="Helvetica Light"/>
                  <a:sym typeface="Helvetica Light"/>
                </a:defRPr>
              </a:pPr>
              <a:r>
                <a:t>Record the average gray values G1 and G2  respectively</a:t>
              </a:r>
            </a:p>
          </p:txBody>
        </p:sp>
      </p:grpSp>
      <p:pic>
        <p:nvPicPr>
          <p:cNvPr id="517" name="图片 2" descr="图片 2"/>
          <p:cNvPicPr>
            <a:picLocks noChangeAspect="1"/>
          </p:cNvPicPr>
          <p:nvPr/>
        </p:nvPicPr>
        <p:blipFill>
          <a:blip r:embed="rId3"/>
          <a:stretch>
            <a:fillRect/>
          </a:stretch>
        </p:blipFill>
        <p:spPr>
          <a:xfrm>
            <a:off x="17759045" y="3148964"/>
            <a:ext cx="6092191" cy="1992631"/>
          </a:xfrm>
          <a:prstGeom prst="rect">
            <a:avLst/>
          </a:prstGeom>
          <a:ln w="12700">
            <a:miter lim="400000"/>
            <a:headEnd/>
            <a:tailEnd/>
          </a:ln>
        </p:spPr>
      </p:pic>
      <p:pic>
        <p:nvPicPr>
          <p:cNvPr id="2" name="图片 1"/>
          <p:cNvPicPr>
            <a:picLocks noChangeAspect="1"/>
          </p:cNvPicPr>
          <p:nvPr/>
        </p:nvPicPr>
        <p:blipFill>
          <a:blip r:embed="rId4"/>
          <a:stretch>
            <a:fillRect/>
          </a:stretch>
        </p:blipFill>
        <p:spPr>
          <a:xfrm>
            <a:off x="14256385" y="2108835"/>
            <a:ext cx="3190875" cy="301942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5" name="图片 1" descr="C:\Users\Administrator\Desktop\1001EW的visionflow\7.PNG7"/>
          <p:cNvPicPr>
            <a:picLocks noChangeAspect="1"/>
          </p:cNvPicPr>
          <p:nvPr/>
        </p:nvPicPr>
        <p:blipFill>
          <a:blip r:embed="rId2"/>
          <a:srcRect/>
          <a:stretch>
            <a:fillRect/>
          </a:stretch>
        </p:blipFill>
        <p:spPr>
          <a:xfrm>
            <a:off x="6629400" y="2978785"/>
            <a:ext cx="3668395" cy="3702685"/>
          </a:xfrm>
          <a:prstGeom prst="rect">
            <a:avLst/>
          </a:prstGeom>
          <a:ln w="12700">
            <a:miter lim="400000"/>
            <a:headEnd/>
            <a:tailEnd/>
          </a:ln>
        </p:spPr>
      </p:pic>
      <p:sp>
        <p:nvSpPr>
          <p:cNvPr id="636" name="Audio | C015 Vision Flow"/>
          <p:cNvSpPr txBox="1">
            <a:spLocks noGrp="1"/>
          </p:cNvSpPr>
          <p:nvPr>
            <p:ph type="body" sz="quarter" idx="1"/>
          </p:nvPr>
        </p:nvSpPr>
        <p:spPr>
          <a:xfrm>
            <a:off x="338741" y="256109"/>
            <a:ext cx="23667306" cy="689122"/>
          </a:xfrm>
          <a:prstGeom prst="rect">
            <a:avLst/>
          </a:prstGeom>
        </p:spPr>
        <p:txBody>
          <a:bodyPr/>
          <a:lstStyle/>
          <a:p>
            <a:pPr>
              <a:spcBef>
                <a:spcPts val="0"/>
              </a:spcBef>
              <a:defRPr sz="3600">
                <a:solidFill>
                  <a:srgbClr val="0096FF"/>
                </a:solidFill>
                <a:latin typeface="Helvetica Neue Light" panose="02000503000000020004"/>
                <a:ea typeface="Helvetica Neue Light" panose="02000503000000020004"/>
                <a:cs typeface="Helvetica Neue Light" panose="02000503000000020004"/>
                <a:sym typeface="Helvetica Neue Light" panose="02000503000000020004"/>
              </a:defRPr>
            </a:pPr>
            <a:r>
              <a:t>Audio </a:t>
            </a:r>
            <a:r>
              <a:rPr>
                <a:solidFill>
                  <a:srgbClr val="A6AAA9"/>
                </a:solidFill>
                <a:latin typeface="Helvetica Neue Thin" panose="02000503000000020004"/>
                <a:ea typeface="Helvetica Neue Thin" panose="02000503000000020004"/>
                <a:cs typeface="Helvetica Neue Thin" panose="02000503000000020004"/>
                <a:sym typeface="Helvetica Neue Thin" panose="02000503000000020004"/>
              </a:rPr>
              <a:t>|</a:t>
            </a:r>
            <a:r>
              <a:rPr>
                <a:solidFill>
                  <a:srgbClr val="A6AAA9"/>
                </a:solidFill>
                <a:latin typeface="+mj-lt"/>
                <a:ea typeface="+mj-ea"/>
                <a:cs typeface="+mj-cs"/>
                <a:sym typeface="Helvetica"/>
              </a:rPr>
              <a:t> </a:t>
            </a:r>
            <a:r>
              <a:rPr>
                <a:solidFill>
                  <a:srgbClr val="929292"/>
                </a:solidFill>
                <a:latin typeface="+mj-lt"/>
                <a:ea typeface="+mj-ea"/>
                <a:cs typeface="+mj-cs"/>
                <a:sym typeface="Helvetica"/>
              </a:rPr>
              <a:t>H280 Vision Flow | Glue path 1 - Pattern matching</a:t>
            </a:r>
          </a:p>
        </p:txBody>
      </p:sp>
      <p:sp>
        <p:nvSpPr>
          <p:cNvPr id="637" name="幻灯片编号"/>
          <p:cNvSpPr txBox="1">
            <a:spLocks noGrp="1"/>
          </p:cNvSpPr>
          <p:nvPr>
            <p:ph type="sldNum" sz="quarter" idx="4294967295"/>
          </p:nvPr>
        </p:nvSpPr>
        <p:spPr>
          <a:xfrm>
            <a:off x="15498519" y="13139993"/>
            <a:ext cx="315980" cy="319890"/>
          </a:xfrm>
          <a:prstGeom prst="rect">
            <a:avLst/>
          </a:prstGeom>
        </p:spPr>
        <p:txBody>
          <a:bodyPr lIns="66905" tIns="66905" rIns="66905" bIns="66905" anchor="t"/>
          <a:lstStyle>
            <a:lvl1pPr defTabSz="819150">
              <a:defRPr sz="1200">
                <a:solidFill>
                  <a:srgbClr val="606060"/>
                </a:solidFill>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9</a:t>
            </a:fld>
            <a:endParaRPr/>
          </a:p>
        </p:txBody>
      </p:sp>
      <p:sp>
        <p:nvSpPr>
          <p:cNvPr id="638" name="直接箭头连接符 41"/>
          <p:cNvSpPr/>
          <p:nvPr/>
        </p:nvSpPr>
        <p:spPr>
          <a:xfrm>
            <a:off x="10172700" y="6363677"/>
            <a:ext cx="722659" cy="4"/>
          </a:xfrm>
          <a:prstGeom prst="line">
            <a:avLst/>
          </a:prstGeom>
          <a:ln w="12700">
            <a:solidFill>
              <a:srgbClr val="000000"/>
            </a:solidFill>
            <a:miter lim="400000"/>
            <a:tailEnd type="triangle"/>
          </a:ln>
        </p:spPr>
        <p:txBody>
          <a:bodyPr lIns="45718" tIns="45718" rIns="45718" bIns="45718"/>
          <a:lstStyle/>
          <a:p>
            <a:endParaRPr/>
          </a:p>
        </p:txBody>
      </p:sp>
      <p:sp>
        <p:nvSpPr>
          <p:cNvPr id="639" name="文本框 43"/>
          <p:cNvSpPr txBox="1"/>
          <p:nvPr/>
        </p:nvSpPr>
        <p:spPr>
          <a:xfrm>
            <a:off x="8574430" y="6378523"/>
            <a:ext cx="2168120" cy="448181"/>
          </a:xfrm>
          <a:prstGeom prst="rect">
            <a:avLst/>
          </a:prstGeom>
          <a:ln w="12700">
            <a:miter lim="400000"/>
          </a:ln>
        </p:spPr>
        <p:txBody>
          <a:bodyPr lIns="0" tIns="0" rIns="0" bIns="0">
            <a:normAutofit/>
          </a:bodyPr>
          <a:lstStyle>
            <a:lvl1pPr defTabSz="819150">
              <a:spcBef>
                <a:spcPts val="0"/>
              </a:spcBef>
              <a:defRPr sz="2400">
                <a:solidFill>
                  <a:srgbClr val="FFFFFF"/>
                </a:solidFill>
                <a:latin typeface="SF Hello Regular"/>
                <a:ea typeface="SF Hello Regular"/>
                <a:cs typeface="SF Hello Regular"/>
                <a:sym typeface="SF Hello Regular"/>
              </a:defRPr>
            </a:lvl1pPr>
          </a:lstStyle>
          <a:p>
            <a:r>
              <a:t>contour region</a:t>
            </a:r>
          </a:p>
        </p:txBody>
      </p:sp>
      <p:sp>
        <p:nvSpPr>
          <p:cNvPr id="640" name="文本框 44"/>
          <p:cNvSpPr txBox="1"/>
          <p:nvPr/>
        </p:nvSpPr>
        <p:spPr>
          <a:xfrm>
            <a:off x="7033005" y="6364191"/>
            <a:ext cx="3082295" cy="448312"/>
          </a:xfrm>
          <a:prstGeom prst="rect">
            <a:avLst/>
          </a:prstGeom>
          <a:ln w="12700">
            <a:miter lim="400000"/>
          </a:ln>
        </p:spPr>
        <p:txBody>
          <a:bodyPr lIns="0" tIns="0" rIns="0" bIns="0">
            <a:normAutofit/>
          </a:bodyPr>
          <a:lstStyle>
            <a:lvl1pPr defTabSz="819150">
              <a:lnSpc>
                <a:spcPct val="80000"/>
              </a:lnSpc>
              <a:spcBef>
                <a:spcPts val="0"/>
              </a:spcBef>
              <a:defRPr sz="2100">
                <a:solidFill>
                  <a:srgbClr val="FFC000"/>
                </a:solidFill>
                <a:latin typeface="SF Hello Regular"/>
                <a:ea typeface="SF Hello Regular"/>
                <a:cs typeface="SF Hello Regular"/>
                <a:sym typeface="SF Hello Regular"/>
              </a:defRPr>
            </a:lvl1pPr>
          </a:lstStyle>
          <a:p>
            <a:r>
              <a:t>p’ centre of contour</a:t>
            </a:r>
          </a:p>
        </p:txBody>
      </p:sp>
      <p:sp>
        <p:nvSpPr>
          <p:cNvPr id="641" name="2. Positioning Cap"/>
          <p:cNvSpPr txBox="1"/>
          <p:nvPr/>
        </p:nvSpPr>
        <p:spPr>
          <a:xfrm>
            <a:off x="7237046" y="9289774"/>
            <a:ext cx="2935388" cy="660407"/>
          </a:xfrm>
          <a:prstGeom prst="rect">
            <a:avLst/>
          </a:prstGeom>
          <a:ln w="12700">
            <a:miter lim="400000"/>
          </a:ln>
        </p:spPr>
        <p:txBody>
          <a:bodyPr wrap="none" lIns="0" tIns="0" rIns="0" bIns="0">
            <a:normAutofit/>
          </a:bodyPr>
          <a:lstStyle>
            <a:lvl1pPr algn="ctr" defTabSz="819150">
              <a:spcBef>
                <a:spcPts val="0"/>
              </a:spcBef>
              <a:defRPr sz="3600">
                <a:latin typeface="SF Hello Regular"/>
                <a:ea typeface="SF Hello Regular"/>
                <a:cs typeface="SF Hello Regular"/>
                <a:sym typeface="SF Hello Regular"/>
              </a:defRPr>
            </a:lvl1pPr>
          </a:lstStyle>
          <a:p>
            <a:r>
              <a:t>Actual product</a:t>
            </a:r>
          </a:p>
        </p:txBody>
      </p:sp>
      <p:sp>
        <p:nvSpPr>
          <p:cNvPr id="642" name="2. Positioning Cap"/>
          <p:cNvSpPr txBox="1"/>
          <p:nvPr/>
        </p:nvSpPr>
        <p:spPr>
          <a:xfrm>
            <a:off x="13501271" y="7436195"/>
            <a:ext cx="2723307" cy="660407"/>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t>Matching parameter</a:t>
            </a:r>
          </a:p>
        </p:txBody>
      </p:sp>
      <p:sp>
        <p:nvSpPr>
          <p:cNvPr id="643" name="文本框 45"/>
          <p:cNvSpPr txBox="1"/>
          <p:nvPr/>
        </p:nvSpPr>
        <p:spPr>
          <a:xfrm>
            <a:off x="13398104" y="7919814"/>
            <a:ext cx="10064569" cy="4217635"/>
          </a:xfrm>
          <a:prstGeom prst="rect">
            <a:avLst/>
          </a:prstGeom>
          <a:ln w="12700">
            <a:miter lim="400000"/>
          </a:ln>
        </p:spPr>
        <p:txBody>
          <a:bodyPr lIns="0" tIns="0" rIns="0" bIns="0">
            <a:normAutofit/>
          </a:bodyPr>
          <a:lstStyle/>
          <a:p>
            <a:pPr defTabSz="914400">
              <a:spcBef>
                <a:spcPts val="0"/>
              </a:spcBef>
              <a:defRPr sz="2400">
                <a:solidFill>
                  <a:srgbClr val="00882B"/>
                </a:solidFill>
                <a:latin typeface="Helvetica Light"/>
                <a:ea typeface="Helvetica Light"/>
                <a:cs typeface="Helvetica Light"/>
                <a:sym typeface="Helvetica Light"/>
              </a:defRPr>
            </a:pPr>
            <a:r>
              <a:t>Point P’ is the center point of the matched contour feature and is sent to the machine as a guide point</a:t>
            </a:r>
          </a:p>
          <a:p>
            <a:pPr defTabSz="914400">
              <a:spcBef>
                <a:spcPts val="0"/>
              </a:spcBef>
              <a:defRPr sz="2400">
                <a:latin typeface="Helvetica Light"/>
                <a:ea typeface="Helvetica Light"/>
                <a:cs typeface="Helvetica Light"/>
                <a:sym typeface="Helvetica Light"/>
              </a:defRPr>
            </a:pPr>
            <a:endParaRPr/>
          </a:p>
          <a:p>
            <a:pPr defTabSz="914400">
              <a:spcBef>
                <a:spcPts val="0"/>
              </a:spcBef>
              <a:defRPr sz="2400">
                <a:latin typeface="Helvetica Light"/>
                <a:ea typeface="Helvetica Light"/>
                <a:cs typeface="Helvetica Light"/>
                <a:sym typeface="Helvetica Light"/>
              </a:defRPr>
            </a:pPr>
            <a:r>
              <a:t>Incoming material requirements:</a:t>
            </a:r>
          </a:p>
          <a:p>
            <a:pPr defTabSz="914400">
              <a:spcBef>
                <a:spcPts val="0"/>
              </a:spcBef>
              <a:defRPr sz="2400">
                <a:latin typeface="Helvetica Light"/>
                <a:ea typeface="Helvetica Light"/>
                <a:cs typeface="Helvetica Light"/>
                <a:sym typeface="Helvetica Light"/>
              </a:defRPr>
            </a:pPr>
            <a:r>
              <a:t>1. to ensure that the difference between the material and the modeled material can not be too large (visual inspection can not have obvious differences in the structure)</a:t>
            </a:r>
          </a:p>
          <a:p>
            <a:pPr defTabSz="914400">
              <a:spcBef>
                <a:spcPts val="0"/>
              </a:spcBef>
              <a:defRPr sz="2400">
                <a:latin typeface="Helvetica Light"/>
                <a:ea typeface="Helvetica Light"/>
                <a:cs typeface="Helvetica Light"/>
                <a:sym typeface="Helvetica Light"/>
              </a:defRPr>
            </a:pPr>
            <a:r>
              <a:t>2. region1 and region2 detection area, grayscale value and template material difference can not exceed ± 10</a:t>
            </a:r>
          </a:p>
          <a:p>
            <a:pPr defTabSz="914400">
              <a:spcBef>
                <a:spcPts val="0"/>
              </a:spcBef>
              <a:defRPr sz="2400">
                <a:latin typeface="Helvetica Light"/>
                <a:ea typeface="Helvetica Light"/>
                <a:cs typeface="Helvetica Light"/>
                <a:sym typeface="Helvetica Light"/>
              </a:defRPr>
            </a:pPr>
            <a:r>
              <a:t>3. dirty, foreign matter also can not have a lot, can not obscure the modeled features;</a:t>
            </a:r>
          </a:p>
        </p:txBody>
      </p:sp>
      <p:grpSp>
        <p:nvGrpSpPr>
          <p:cNvPr id="646" name="矩形 16"/>
          <p:cNvGrpSpPr/>
          <p:nvPr/>
        </p:nvGrpSpPr>
        <p:grpSpPr>
          <a:xfrm>
            <a:off x="719759" y="1648184"/>
            <a:ext cx="4217998" cy="689128"/>
            <a:chOff x="0" y="0"/>
            <a:chExt cx="4217997" cy="689127"/>
          </a:xfrm>
        </p:grpSpPr>
        <p:sp>
          <p:nvSpPr>
            <p:cNvPr id="644" name="矩形"/>
            <p:cNvSpPr/>
            <p:nvPr/>
          </p:nvSpPr>
          <p:spPr>
            <a:xfrm>
              <a:off x="0" y="-1"/>
              <a:ext cx="4217998" cy="689128"/>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400">
                  <a:latin typeface="Arial" panose="020B0604020202090204"/>
                  <a:ea typeface="Arial" panose="020B0604020202090204"/>
                  <a:cs typeface="Arial" panose="020B0604020202090204"/>
                  <a:sym typeface="Arial" panose="020B0604020202090204"/>
                </a:defRPr>
              </a:pPr>
              <a:endParaRPr/>
            </a:p>
          </p:txBody>
        </p:sp>
        <p:sp>
          <p:nvSpPr>
            <p:cNvPr id="645" name="提前设置好匹配参数"/>
            <p:cNvSpPr txBox="1"/>
            <p:nvPr/>
          </p:nvSpPr>
          <p:spPr>
            <a:xfrm>
              <a:off x="52068" y="133742"/>
              <a:ext cx="4113860" cy="421637"/>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Set matching parameter</a:t>
              </a:r>
            </a:p>
          </p:txBody>
        </p:sp>
      </p:grpSp>
      <p:sp>
        <p:nvSpPr>
          <p:cNvPr id="647" name="直接箭头连接符 19"/>
          <p:cNvSpPr/>
          <p:nvPr/>
        </p:nvSpPr>
        <p:spPr>
          <a:xfrm>
            <a:off x="2828751" y="2337301"/>
            <a:ext cx="2" cy="507503"/>
          </a:xfrm>
          <a:prstGeom prst="line">
            <a:avLst/>
          </a:prstGeom>
          <a:ln w="6350">
            <a:solidFill>
              <a:srgbClr val="000000"/>
            </a:solidFill>
            <a:miter/>
            <a:tailEnd type="triangle"/>
          </a:ln>
        </p:spPr>
        <p:txBody>
          <a:bodyPr lIns="45718" tIns="45718" rIns="45718" bIns="45718"/>
          <a:lstStyle/>
          <a:p>
            <a:endParaRPr/>
          </a:p>
        </p:txBody>
      </p:sp>
      <p:grpSp>
        <p:nvGrpSpPr>
          <p:cNvPr id="650" name="矩形 20"/>
          <p:cNvGrpSpPr/>
          <p:nvPr/>
        </p:nvGrpSpPr>
        <p:grpSpPr>
          <a:xfrm>
            <a:off x="629582" y="2844803"/>
            <a:ext cx="4308172" cy="689128"/>
            <a:chOff x="-1" y="0"/>
            <a:chExt cx="4308170" cy="689127"/>
          </a:xfrm>
        </p:grpSpPr>
        <p:sp>
          <p:nvSpPr>
            <p:cNvPr id="648" name="矩形"/>
            <p:cNvSpPr/>
            <p:nvPr/>
          </p:nvSpPr>
          <p:spPr>
            <a:xfrm>
              <a:off x="90172" y="-1"/>
              <a:ext cx="4217998" cy="689128"/>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000">
                  <a:latin typeface="SF Hello Regular"/>
                  <a:ea typeface="SF Hello Regular"/>
                  <a:cs typeface="SF Hello Regular"/>
                  <a:sym typeface="SF Hello Regular"/>
                </a:defRPr>
              </a:pPr>
              <a:endParaRPr/>
            </a:p>
          </p:txBody>
        </p:sp>
        <p:sp>
          <p:nvSpPr>
            <p:cNvPr id="649" name="来料图片采集"/>
            <p:cNvSpPr txBox="1"/>
            <p:nvPr/>
          </p:nvSpPr>
          <p:spPr>
            <a:xfrm>
              <a:off x="-2" y="133742"/>
              <a:ext cx="4307852" cy="421637"/>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Take image for incoming product</a:t>
              </a:r>
            </a:p>
          </p:txBody>
        </p:sp>
      </p:grpSp>
      <p:sp>
        <p:nvSpPr>
          <p:cNvPr id="651" name="直接箭头连接符 21"/>
          <p:cNvSpPr/>
          <p:nvPr/>
        </p:nvSpPr>
        <p:spPr>
          <a:xfrm>
            <a:off x="2822403" y="3540130"/>
            <a:ext cx="12701" cy="494946"/>
          </a:xfrm>
          <a:custGeom>
            <a:avLst/>
            <a:gdLst/>
            <a:ahLst/>
            <a:cxnLst>
              <a:cxn ang="0">
                <a:pos x="wd2" y="hd2"/>
              </a:cxn>
              <a:cxn ang="5400000">
                <a:pos x="wd2" y="hd2"/>
              </a:cxn>
              <a:cxn ang="10800000">
                <a:pos x="wd2" y="hd2"/>
              </a:cxn>
              <a:cxn ang="16200000">
                <a:pos x="wd2" y="hd2"/>
              </a:cxn>
            </a:cxnLst>
            <a:rect l="0" t="0" r="r" b="b"/>
            <a:pathLst>
              <a:path w="12471" h="21600" extrusionOk="0">
                <a:moveTo>
                  <a:pt x="12471" y="0"/>
                </a:moveTo>
                <a:cubicBezTo>
                  <a:pt x="-9129" y="7200"/>
                  <a:pt x="1671" y="14400"/>
                  <a:pt x="12471" y="21600"/>
                </a:cubicBezTo>
              </a:path>
            </a:pathLst>
          </a:custGeom>
          <a:ln w="6350">
            <a:solidFill>
              <a:srgbClr val="000000"/>
            </a:solidFill>
            <a:miter/>
            <a:tailEnd type="triangle"/>
          </a:ln>
        </p:spPr>
        <p:txBody>
          <a:bodyPr lIns="50800" tIns="50800" rIns="50800" bIns="50800"/>
          <a:lstStyle/>
          <a:p>
            <a:pPr defTabSz="819150">
              <a:spcBef>
                <a:spcPts val="0"/>
              </a:spcBef>
              <a:defRPr sz="2000">
                <a:latin typeface="Helvetica Light"/>
                <a:ea typeface="Helvetica Light"/>
                <a:cs typeface="Helvetica Light"/>
                <a:sym typeface="Helvetica Light"/>
              </a:defRPr>
            </a:pPr>
            <a:endParaRPr/>
          </a:p>
        </p:txBody>
      </p:sp>
      <p:grpSp>
        <p:nvGrpSpPr>
          <p:cNvPr id="654" name="矩形 22"/>
          <p:cNvGrpSpPr/>
          <p:nvPr/>
        </p:nvGrpSpPr>
        <p:grpSpPr>
          <a:xfrm>
            <a:off x="719759" y="4041418"/>
            <a:ext cx="4217998" cy="996565"/>
            <a:chOff x="0" y="0"/>
            <a:chExt cx="4217997" cy="996563"/>
          </a:xfrm>
        </p:grpSpPr>
        <p:sp>
          <p:nvSpPr>
            <p:cNvPr id="652" name="矩形"/>
            <p:cNvSpPr/>
            <p:nvPr/>
          </p:nvSpPr>
          <p:spPr>
            <a:xfrm>
              <a:off x="0" y="-1"/>
              <a:ext cx="4217998" cy="996565"/>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400">
                  <a:latin typeface="Arial" panose="020B0604020202090204"/>
                  <a:ea typeface="Arial" panose="020B0604020202090204"/>
                  <a:cs typeface="Arial" panose="020B0604020202090204"/>
                  <a:sym typeface="Arial" panose="020B0604020202090204"/>
                </a:defRPr>
              </a:pPr>
              <a:endParaRPr/>
            </a:p>
          </p:txBody>
        </p:sp>
        <p:sp>
          <p:nvSpPr>
            <p:cNvPr id="653" name="在“搜索区域”内搜索建立好的模板"/>
            <p:cNvSpPr txBox="1"/>
            <p:nvPr/>
          </p:nvSpPr>
          <p:spPr>
            <a:xfrm>
              <a:off x="52068" y="122361"/>
              <a:ext cx="4113860" cy="751837"/>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Search for the created template in the "Searching area"</a:t>
              </a:r>
            </a:p>
          </p:txBody>
        </p:sp>
      </p:grpSp>
      <p:sp>
        <p:nvSpPr>
          <p:cNvPr id="655" name="直接箭头连接符 23"/>
          <p:cNvSpPr/>
          <p:nvPr/>
        </p:nvSpPr>
        <p:spPr>
          <a:xfrm>
            <a:off x="2828750" y="5076075"/>
            <a:ext cx="4" cy="494800"/>
          </a:xfrm>
          <a:prstGeom prst="line">
            <a:avLst/>
          </a:prstGeom>
          <a:ln w="6350">
            <a:solidFill>
              <a:srgbClr val="000000"/>
            </a:solidFill>
            <a:miter/>
            <a:tailEnd type="triangle"/>
          </a:ln>
        </p:spPr>
        <p:txBody>
          <a:bodyPr lIns="45718" tIns="45718" rIns="45718" bIns="45718"/>
          <a:lstStyle/>
          <a:p>
            <a:endParaRPr/>
          </a:p>
        </p:txBody>
      </p:sp>
      <p:grpSp>
        <p:nvGrpSpPr>
          <p:cNvPr id="658" name="矩形 24"/>
          <p:cNvGrpSpPr/>
          <p:nvPr/>
        </p:nvGrpSpPr>
        <p:grpSpPr>
          <a:xfrm>
            <a:off x="719759" y="5670277"/>
            <a:ext cx="4165926" cy="3406721"/>
            <a:chOff x="0" y="0"/>
            <a:chExt cx="4165925" cy="3406719"/>
          </a:xfrm>
        </p:grpSpPr>
        <p:sp>
          <p:nvSpPr>
            <p:cNvPr id="656" name="矩形"/>
            <p:cNvSpPr/>
            <p:nvPr/>
          </p:nvSpPr>
          <p:spPr>
            <a:xfrm>
              <a:off x="0" y="0"/>
              <a:ext cx="4165926" cy="3406720"/>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400">
                  <a:latin typeface="Arial" panose="020B0604020202090204"/>
                  <a:ea typeface="Arial" panose="020B0604020202090204"/>
                  <a:cs typeface="Arial" panose="020B0604020202090204"/>
                  <a:sym typeface="Arial" panose="020B0604020202090204"/>
                </a:defRPr>
              </a:pPr>
              <a:endParaRPr/>
            </a:p>
          </p:txBody>
        </p:sp>
        <p:sp>
          <p:nvSpPr>
            <p:cNvPr id="657" name="把“搜索区域”内所有的轮廓特征全部与模板进行相似度比对，得到各个轮廓的得分，把所有的得分从高到低排序，然后输出得分最高的轮廓"/>
            <p:cNvSpPr txBox="1"/>
            <p:nvPr/>
          </p:nvSpPr>
          <p:spPr>
            <a:xfrm>
              <a:off x="51577" y="369572"/>
              <a:ext cx="4062772" cy="2733037"/>
            </a:xfrm>
            <a:prstGeom prst="rect">
              <a:avLst/>
            </a:prstGeom>
            <a:noFill/>
            <a:ln w="12700" cap="flat">
              <a:noFill/>
              <a:miter lim="400000"/>
            </a:ln>
            <a:effectLst/>
          </p:spPr>
          <p:txBody>
            <a:bodyPr wrap="square" lIns="45718" tIns="45718" rIns="45718" bIns="45718" numCol="1" anchor="ctr">
              <a:spAutoFit/>
            </a:bodyPr>
            <a:lstStyle/>
            <a:p>
              <a:pPr algn="ctr" defTabSz="914400">
                <a:spcBef>
                  <a:spcPts val="0"/>
                </a:spcBef>
                <a:defRPr sz="2200">
                  <a:latin typeface="Helvetica Light"/>
                  <a:ea typeface="Helvetica Light"/>
                  <a:cs typeface="Helvetica Light"/>
                  <a:sym typeface="Helvetica Light"/>
                </a:defRPr>
              </a:pPr>
              <a:r>
                <a:t>Compare all the contour features in the "search area" with the template for similarity, get all contours with scores greater than 0.5 , and sort all the scores from highest to lowest, then output the contour with the highest score</a:t>
              </a:r>
            </a:p>
          </p:txBody>
        </p:sp>
      </p:grpSp>
      <p:sp>
        <p:nvSpPr>
          <p:cNvPr id="659" name="直接箭头连接符 26"/>
          <p:cNvSpPr/>
          <p:nvPr/>
        </p:nvSpPr>
        <p:spPr>
          <a:xfrm>
            <a:off x="2783506" y="8978747"/>
            <a:ext cx="4" cy="494889"/>
          </a:xfrm>
          <a:prstGeom prst="line">
            <a:avLst/>
          </a:prstGeom>
          <a:ln w="6350">
            <a:solidFill>
              <a:srgbClr val="000000"/>
            </a:solidFill>
            <a:miter/>
            <a:tailEnd type="triangle"/>
          </a:ln>
        </p:spPr>
        <p:txBody>
          <a:bodyPr lIns="45718" tIns="45718" rIns="45718" bIns="45718"/>
          <a:lstStyle/>
          <a:p>
            <a:endParaRPr/>
          </a:p>
        </p:txBody>
      </p:sp>
      <p:sp>
        <p:nvSpPr>
          <p:cNvPr id="660" name="2. Positioning Cap"/>
          <p:cNvSpPr txBox="1"/>
          <p:nvPr/>
        </p:nvSpPr>
        <p:spPr>
          <a:xfrm>
            <a:off x="985638" y="12499995"/>
            <a:ext cx="3595738" cy="660407"/>
          </a:xfrm>
          <a:prstGeom prst="rect">
            <a:avLst/>
          </a:prstGeom>
          <a:ln w="12700">
            <a:miter lim="400000"/>
          </a:ln>
        </p:spPr>
        <p:txBody>
          <a:bodyPr wrap="none" lIns="0" tIns="0" rIns="0" bIns="0">
            <a:normAutofit/>
          </a:bodyPr>
          <a:lstStyle>
            <a:lvl1pPr algn="ctr" defTabSz="819150">
              <a:spcBef>
                <a:spcPts val="0"/>
              </a:spcBef>
              <a:defRPr sz="3600">
                <a:latin typeface="SF Hello Regular"/>
                <a:ea typeface="SF Hello Regular"/>
                <a:cs typeface="SF Hello Regular"/>
                <a:sym typeface="SF Hello Regular"/>
              </a:defRPr>
            </a:lvl1pPr>
          </a:lstStyle>
          <a:p>
            <a:r>
              <a:t>Matching process</a:t>
            </a:r>
          </a:p>
        </p:txBody>
      </p:sp>
      <p:sp>
        <p:nvSpPr>
          <p:cNvPr id="661" name="2. Positioning Cap"/>
          <p:cNvSpPr txBox="1"/>
          <p:nvPr/>
        </p:nvSpPr>
        <p:spPr>
          <a:xfrm>
            <a:off x="19018995" y="5345715"/>
            <a:ext cx="2164160" cy="660407"/>
          </a:xfrm>
          <a:prstGeom prst="rect">
            <a:avLst/>
          </a:prstGeom>
          <a:ln w="12700">
            <a:miter lim="400000"/>
          </a:ln>
        </p:spPr>
        <p:txBody>
          <a:bodyPr wrap="none" lIns="0" tIns="0" rIns="0" bIns="0">
            <a:normAutofit/>
          </a:bodyPr>
          <a:lstStyle>
            <a:lvl1pPr algn="ctr" defTabSz="819150">
              <a:spcBef>
                <a:spcPts val="0"/>
              </a:spcBef>
              <a:defRPr sz="2400">
                <a:latin typeface="SF Hello Regular"/>
                <a:ea typeface="SF Hello Regular"/>
                <a:cs typeface="SF Hello Regular"/>
                <a:sym typeface="SF Hello Regular"/>
              </a:defRPr>
            </a:lvl1pPr>
          </a:lstStyle>
          <a:p>
            <a:r>
              <a:t>Matching result </a:t>
            </a:r>
          </a:p>
        </p:txBody>
      </p:sp>
      <p:sp>
        <p:nvSpPr>
          <p:cNvPr id="662" name="该框由来说明清楚，不同颜色标识出来’"/>
          <p:cNvSpPr txBox="1"/>
          <p:nvPr/>
        </p:nvSpPr>
        <p:spPr>
          <a:xfrm>
            <a:off x="6264140" y="2254998"/>
            <a:ext cx="4620584" cy="918321"/>
          </a:xfrm>
          <a:prstGeom prst="rect">
            <a:avLst/>
          </a:prstGeom>
          <a:ln w="12700">
            <a:miter lim="400000"/>
          </a:ln>
        </p:spPr>
        <p:txBody>
          <a:bodyPr lIns="0" tIns="0" rIns="0" bIns="0">
            <a:normAutofit/>
          </a:bodyPr>
          <a:lstStyle>
            <a:lvl1pPr defTabSz="819150">
              <a:lnSpc>
                <a:spcPct val="80000"/>
              </a:lnSpc>
              <a:spcBef>
                <a:spcPts val="0"/>
              </a:spcBef>
              <a:defRPr sz="1400">
                <a:solidFill>
                  <a:srgbClr val="FF2600"/>
                </a:solidFill>
                <a:latin typeface="Helvetica Light"/>
                <a:ea typeface="Helvetica Light"/>
                <a:cs typeface="Helvetica Light"/>
                <a:sym typeface="Helvetica Light"/>
              </a:defRPr>
            </a:lvl1pPr>
          </a:lstStyle>
          <a:p>
            <a:r>
              <a:t>After matching to the template, the P-point is calculated based on the template position, and then the size and position of this box is calculated based on the template angle and the size of the modeled contour feature area</a:t>
            </a:r>
          </a:p>
        </p:txBody>
      </p:sp>
      <p:grpSp>
        <p:nvGrpSpPr>
          <p:cNvPr id="665" name="矩形 25"/>
          <p:cNvGrpSpPr/>
          <p:nvPr/>
        </p:nvGrpSpPr>
        <p:grpSpPr>
          <a:xfrm>
            <a:off x="636192" y="9567245"/>
            <a:ext cx="4301242" cy="2501360"/>
            <a:chOff x="0" y="0"/>
            <a:chExt cx="4301240" cy="2501358"/>
          </a:xfrm>
        </p:grpSpPr>
        <p:sp>
          <p:nvSpPr>
            <p:cNvPr id="663" name="矩形"/>
            <p:cNvSpPr/>
            <p:nvPr/>
          </p:nvSpPr>
          <p:spPr>
            <a:xfrm>
              <a:off x="-1" y="-1"/>
              <a:ext cx="4301242" cy="2501359"/>
            </a:xfrm>
            <a:prstGeom prst="rect">
              <a:avLst/>
            </a:prstGeom>
            <a:solidFill>
              <a:srgbClr val="FFFFFF"/>
            </a:solidFill>
            <a:ln w="12700" cap="flat">
              <a:solidFill>
                <a:srgbClr val="000000"/>
              </a:solidFill>
              <a:prstDash val="solid"/>
              <a:miter lim="800000"/>
            </a:ln>
            <a:effectLst/>
          </p:spPr>
          <p:txBody>
            <a:bodyPr wrap="square" lIns="50800" tIns="50800" rIns="50800" bIns="50800" numCol="1" anchor="ctr">
              <a:noAutofit/>
            </a:bodyPr>
            <a:lstStyle/>
            <a:p>
              <a:pPr algn="ctr" defTabSz="914400">
                <a:spcBef>
                  <a:spcPts val="0"/>
                </a:spcBef>
                <a:defRPr sz="2400">
                  <a:latin typeface="Arial" panose="020B0604020202090204"/>
                  <a:ea typeface="Arial" panose="020B0604020202090204"/>
                  <a:cs typeface="Arial" panose="020B0604020202090204"/>
                  <a:sym typeface="Arial" panose="020B0604020202090204"/>
                </a:defRPr>
              </a:pPr>
              <a:endParaRPr/>
            </a:p>
          </p:txBody>
        </p:sp>
        <p:sp>
          <p:nvSpPr>
            <p:cNvPr id="664" name="算法输出这个轮廓的相似度得分、位置（ “轮廓特征区域”和中心点 ）、角度以及二维线性变换矩阵"/>
            <p:cNvSpPr txBox="1"/>
            <p:nvPr/>
          </p:nvSpPr>
          <p:spPr>
            <a:xfrm>
              <a:off x="53095" y="181553"/>
              <a:ext cx="4248145" cy="2072637"/>
            </a:xfrm>
            <a:prstGeom prst="rect">
              <a:avLst/>
            </a:prstGeom>
            <a:noFill/>
            <a:ln w="12700" cap="flat">
              <a:noFill/>
              <a:miter lim="400000"/>
            </a:ln>
            <a:effectLst/>
          </p:spPr>
          <p:txBody>
            <a:bodyPr wrap="square" lIns="45718" tIns="45718" rIns="45718" bIns="45718" numCol="1" anchor="ctr">
              <a:spAutoFit/>
            </a:bodyPr>
            <a:lstStyle>
              <a:lvl1pPr algn="ctr" defTabSz="914400">
                <a:spcBef>
                  <a:spcPts val="0"/>
                </a:spcBef>
                <a:defRPr sz="2200">
                  <a:latin typeface="Helvetica Light"/>
                  <a:ea typeface="Helvetica Light"/>
                  <a:cs typeface="Helvetica Light"/>
                  <a:sym typeface="Helvetica Light"/>
                </a:defRPr>
              </a:lvl1pPr>
            </a:lstStyle>
            <a:p>
              <a:r>
                <a:t>The algorithm outputs the similarity score of this contour, the location of the featured contour region (P’ coordinates), the angle, and a 2D linear transformation matrix</a:t>
              </a:r>
            </a:p>
          </p:txBody>
        </p:sp>
      </p:grpSp>
      <p:pic>
        <p:nvPicPr>
          <p:cNvPr id="666" name="图片 1" descr="C:\Users\EVOC\Desktop\新建文件夹\2.PNG2"/>
          <p:cNvPicPr>
            <a:picLocks noChangeAspect="1"/>
          </p:cNvPicPr>
          <p:nvPr/>
        </p:nvPicPr>
        <p:blipFill>
          <a:blip r:embed="rId3"/>
          <a:srcRect/>
          <a:stretch>
            <a:fillRect/>
          </a:stretch>
        </p:blipFill>
        <p:spPr>
          <a:xfrm>
            <a:off x="12840334" y="1857375"/>
            <a:ext cx="4373246" cy="5050155"/>
          </a:xfrm>
          <a:prstGeom prst="rect">
            <a:avLst/>
          </a:prstGeom>
          <a:ln w="12700">
            <a:miter lim="400000"/>
            <a:headEnd/>
            <a:tailEnd/>
          </a:ln>
        </p:spPr>
      </p:pic>
      <p:pic>
        <p:nvPicPr>
          <p:cNvPr id="667" name="图片 2" descr="C:\Users\EVOC\Desktop\新建文件夹\3.PNG3"/>
          <p:cNvPicPr>
            <a:picLocks noChangeAspect="1"/>
          </p:cNvPicPr>
          <p:nvPr/>
        </p:nvPicPr>
        <p:blipFill>
          <a:blip r:embed="rId4"/>
          <a:srcRect/>
          <a:stretch>
            <a:fillRect/>
          </a:stretch>
        </p:blipFill>
        <p:spPr>
          <a:xfrm>
            <a:off x="17291368" y="3646804"/>
            <a:ext cx="6760210" cy="1570991"/>
          </a:xfrm>
          <a:prstGeom prst="rect">
            <a:avLst/>
          </a:prstGeom>
          <a:ln w="12700">
            <a:miter lim="400000"/>
            <a:headEnd/>
            <a:tailEnd/>
          </a:ln>
        </p:spPr>
      </p:pic>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6c5db400-350d-42a4-9d4f-769fd5e0bfcf}"/>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4c7f2ea1-400d-48fb-8ee0-f121399b3af1}"/>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32b47315-0d1a-47d5-af98-b482d76df2d2}"/>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f5c7704a-fa7c-428e-99ad-9caecb1fd884}"/>
</p:tagLst>
</file>

<file path=ppt/theme/theme1.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50800" tIns="50800" rIns="50800" bIns="50800" numCol="1" spcCol="38100" rtlCol="0" anchor="ctr">
        <a:spAutoFit/>
      </a:bodyPr>
      <a:lstStyle>
        <a:defPPr marL="0" marR="0" indent="0" algn="l" defTabSz="2438400" rtl="0"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l" defTabSz="2438400" rtl="0"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50800" tIns="50800" rIns="50800" bIns="50800" numCol="1" spcCol="38100" rtlCol="0" anchor="ctr">
        <a:spAutoFit/>
      </a:bodyPr>
      <a:lstStyle>
        <a:defPPr marL="0" marR="0" indent="0" algn="l" defTabSz="2438400" rtl="0"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l" defTabSz="2438400" rtl="0"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3302</Words>
  <Application>Microsoft Office PowerPoint</Application>
  <PresentationFormat>Custom</PresentationFormat>
  <Paragraphs>436</Paragraphs>
  <Slides>30</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Helvetica Light</vt:lpstr>
      <vt:lpstr>Helvetica Neue</vt:lpstr>
      <vt:lpstr>Helvetica Neue Light</vt:lpstr>
      <vt:lpstr>Helvetica Neue Medium</vt:lpstr>
      <vt:lpstr>Helvetica Neue Thin</vt:lpstr>
      <vt:lpstr>SF Hello Regular</vt:lpstr>
      <vt:lpstr>宋体</vt:lpstr>
      <vt:lpstr>Arial</vt:lpstr>
      <vt:lpstr>Calibri</vt:lpstr>
      <vt:lpstr>Helvetica</vt:lpstr>
      <vt:lpstr>Times New Roman</vt:lpstr>
      <vt:lpstr>21_BasicWhite</vt:lpstr>
      <vt:lpstr> H280 SCUD Vision Flow                                                                                                                                                          </vt:lpstr>
      <vt:lpstr>PowerPoint Presentation</vt:lpstr>
      <vt:lpstr>PowerPoint Presentation</vt:lpstr>
      <vt:lpstr>Glue Dispense Vision Guidance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Glue Path AOI MSOP</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H36 EVTE_x000d__x000d_H280 SCUD Vision Flow Ver 1.3_x000d_                                                       —2024.04.15                                                                                                  </dc:title>
  <dc:creator/>
  <cp:lastModifiedBy>Nguyễn Công Tùng</cp:lastModifiedBy>
  <cp:revision>177</cp:revision>
  <dcterms:created xsi:type="dcterms:W3CDTF">2026-01-03T09:31:11Z</dcterms:created>
  <dcterms:modified xsi:type="dcterms:W3CDTF">2026-01-16T15:34:50Z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95D500BC1FEF7CC4C9173F667D9C48FA_43</vt:lpwstr>
  </property>
  <property fmtid="{D5CDD505-2E9C-101B-9397-08002B2CF9AE}" pid="3" name="KSOProductBuildVer">
    <vt:lpwstr>1033-7.4.1.8983</vt:lpwstr>
  </property>
</Properties>
</file>